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32" r:id="rId2"/>
    <p:sldId id="394" r:id="rId3"/>
    <p:sldId id="416" r:id="rId4"/>
    <p:sldId id="429" r:id="rId5"/>
    <p:sldId id="419" r:id="rId6"/>
    <p:sldId id="457" r:id="rId7"/>
    <p:sldId id="458" r:id="rId8"/>
    <p:sldId id="410" r:id="rId9"/>
    <p:sldId id="459" r:id="rId10"/>
    <p:sldId id="420" r:id="rId11"/>
    <p:sldId id="422" r:id="rId12"/>
    <p:sldId id="418" r:id="rId13"/>
    <p:sldId id="421" r:id="rId14"/>
    <p:sldId id="455" r:id="rId15"/>
    <p:sldId id="4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77E"/>
    <a:srgbClr val="FF3399"/>
    <a:srgbClr val="004C00"/>
    <a:srgbClr val="003300"/>
    <a:srgbClr val="0000CC"/>
    <a:srgbClr val="FCC49E"/>
    <a:srgbClr val="FFC269"/>
    <a:srgbClr val="FFD79B"/>
    <a:srgbClr val="F1F5DB"/>
    <a:srgbClr val="CEC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82660" autoAdjust="0"/>
  </p:normalViewPr>
  <p:slideViewPr>
    <p:cSldViewPr snapToGrid="0">
      <p:cViewPr varScale="1">
        <p:scale>
          <a:sx n="106" d="100"/>
          <a:sy n="106" d="100"/>
        </p:scale>
        <p:origin x="67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A8435-4F9E-437C-B8D5-5E42E771B095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A0FAB-B2EE-4E18-9E49-6200474E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D1830-07AA-4136-940B-EE366593DA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90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7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6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D1830-07AA-4136-940B-EE366593DA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86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0E81-F20D-8036-6FD6-DC21C865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70E0D6-EB89-0811-273C-385CAAA69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45053-D915-0730-0178-613521BDA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2A246-1A6D-14B0-387C-C22B6F46E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D1830-07AA-4136-940B-EE366593DA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32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5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E3815-69CF-253B-86F1-8F638B0D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3CF6A-F984-F563-1741-F5863D94E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ABFCD-CEE7-7CC1-065D-AC1E352E6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9DC20-5145-AA61-F3B8-FA3885FB3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0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35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E6482-34BA-7FCA-360A-0FA02A2B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1DAED-A203-EAB3-01D6-AC4F1FE02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7701A9-3A10-8678-7FB1-44D6C7982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01E44-CA9F-87E2-9A9C-27E9F3CC1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2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F8E7A-90A4-92BA-D66C-3884914A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7B050-4C6D-CB2E-72B9-3C450D449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5DD45-48E2-7754-CE98-330114F5E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69751-B55A-5244-6858-8E3B83482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8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19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49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6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EEA3-BEB8-425D-836F-D7C9F3FE1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27A5F-665D-49BD-9213-93A30B5E9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D57C4-6ECE-48E4-A076-E318E64D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D229B-E8FD-4E66-AA22-59255719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95834-C1D9-4D1E-9117-9A9FC5F3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6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2EFE-FDDC-4C29-8167-0FEBD39D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1A8E3-4580-4A6E-B499-782857731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44440-189D-45E8-94E5-2835145D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770CD-5185-49BB-B4C5-96B276B8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BD97A-540D-40A2-B417-D679B38B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5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B73DC-F4E4-4511-BD00-316057A78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DF127-6255-4F18-A456-69C71D933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C9315-3CE2-406D-B99E-6886458A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74DA-AE12-44E7-87EC-0876C5CA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8BF89-DA6F-4E66-9BC2-6F4D00F1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9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D4F8-9473-4B86-B3D4-D81A9450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6B01-9C9E-4D4F-A12E-BD3B50DC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B219A-ABA3-46AD-8B28-9E924A03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7E632-22D4-40AD-A2A0-53F3B143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ED9F0-C24E-4C9E-BD54-9E4EFC1D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9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79EC-6418-43AF-9D74-63DD2733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69CB-52D2-4B9E-8092-36EFEB11F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7F644-CFC4-4CCB-8D4A-B54EB21B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B9723-9D43-4ACE-8C71-C501090A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0044D-7B3A-478D-B3B3-7050337D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9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BA7D-94D5-45B9-9B32-831BABC1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7268C-538F-4D81-826A-331EAB535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E31EE-FA32-4FA2-B7E5-DCBE89045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5048D-CCB4-4A66-94DB-B1D69C3A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E15CF-D136-43DF-8EAE-1E2B69CB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16FB1-8998-4446-9C08-72DA847B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E64B-A5DE-4936-B45F-4AE8A716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CD873-3B8D-4046-96F4-4A502AD0B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3ABF2-C394-4895-86ED-DD4D3B3C9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7DF83-2FA0-43C6-8CE2-D98F7E82B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E662E-7DFD-42BD-8759-73B3FFCC1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9A6DA2-AD48-4BB5-A24C-662C93FB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F376D-A7D6-4FC0-BB95-B05E14D93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A5CB7-267B-470D-849B-2724E2BE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8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6437-7F66-4C0E-BC1C-38CC860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5076A-46D5-42A2-9256-3ECDB308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2F4C4-0F86-4596-8396-8E6ED7FF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59C5F-5ACA-448E-9B59-33C4AEBA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9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52F25-441D-4F12-B8A6-3DC11199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7E064-7776-435A-8B5A-E237B468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72397-7124-4F47-9014-FB4DF904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DB7E-7B5D-4592-9A96-950EC861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636B3-C8E0-40B0-A4FE-31536B396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B8C0C-893D-4B01-AC6A-E53533428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A4F5E-995C-42D9-BCA1-44F5D4D8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B904A-EB24-481E-AD76-EFD63F64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3A526-A0D7-4B48-B796-10E28697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89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BCE9-9D41-4623-9EA6-7FE0A27E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50F7A7-099E-4537-A23B-7DF43293E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EF29B-3CDB-4649-B197-3AB92FF51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CC8EC-6EF3-47FF-BF3E-D34C2D075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9D2B2-7B0C-455F-8E74-D6A5A802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EF968-1603-4F71-8587-9F88E435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0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EB275-08F5-44D1-8ED4-2C744A40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28711-E9A3-4AD1-8508-759EBF63A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89BB0-714A-4BCD-A9DB-B9DA1D567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43F12-E476-4052-9950-F11D588A3883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F0E9-3979-467A-BB34-DF1B9CB4B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5CFD0-6762-4AFE-8C41-DCEE7C6CA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7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4.png"/><Relationship Id="rId18" Type="http://schemas.openxmlformats.org/officeDocument/2006/relationships/image" Target="../media/image47.png"/><Relationship Id="rId3" Type="http://schemas.microsoft.com/office/2007/relationships/media" Target="../media/media4.mp4"/><Relationship Id="rId21" Type="http://schemas.openxmlformats.org/officeDocument/2006/relationships/image" Target="file:////Users/petergillareto/Desktop/ICRA/11232%20-%20ICRA%20Logo%20Final/ICRA%20Logo%20Assets%20w%20TM/ICRA%20Mark%20Color%20w%20TM/Color/ICRA-Mark-RGB.png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3.png"/><Relationship Id="rId17" Type="http://schemas.openxmlformats.org/officeDocument/2006/relationships/image" Target="../media/image46.png"/><Relationship Id="rId2" Type="http://schemas.openxmlformats.org/officeDocument/2006/relationships/video" Target="../media/media3.mp4"/><Relationship Id="rId16" Type="http://schemas.openxmlformats.org/officeDocument/2006/relationships/image" Target="../media/image45.png"/><Relationship Id="rId20" Type="http://schemas.openxmlformats.org/officeDocument/2006/relationships/image" Target="../media/image8.png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40.png"/><Relationship Id="rId5" Type="http://schemas.openxmlformats.org/officeDocument/2006/relationships/slideLayout" Target="../slideLayouts/slideLayout4.xml"/><Relationship Id="rId15" Type="http://schemas.openxmlformats.org/officeDocument/2006/relationships/image" Target="../media/image26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video" Target="../media/media4.mp4"/><Relationship Id="rId9" Type="http://schemas.openxmlformats.org/officeDocument/2006/relationships/image" Target="../media/image38.png"/><Relationship Id="rId1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9" Type="http://schemas.openxmlformats.org/officeDocument/2006/relationships/image" Target="../media/image85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42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41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40" Type="http://schemas.openxmlformats.org/officeDocument/2006/relationships/image" Target="../media/image86.png"/><Relationship Id="rId5" Type="http://schemas.openxmlformats.org/officeDocument/2006/relationships/image" Target="../media/image34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" Type="http://schemas.openxmlformats.org/officeDocument/2006/relationships/image" Target="../media/image28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43" Type="http://schemas.openxmlformats.org/officeDocument/2006/relationships/image" Target="file:////Users/petergillareto/Desktop/ICRA/11232%20-%20ICRA%20Logo%20Final/ICRA%20Logo%20Assets%20w%20TM/ICRA%20Mark%20Color%20w%20TM/Color/ICRA-Mark-RGB.png" TargetMode="External"/><Relationship Id="rId8" Type="http://schemas.openxmlformats.org/officeDocument/2006/relationships/image" Target="../media/image54.png"/><Relationship Id="rId3" Type="http://schemas.openxmlformats.org/officeDocument/2006/relationships/image" Target="../media/image27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41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file:////Users/petergillareto/Desktop/ICRA/11232%20-%20ICRA%20Logo%20Final/ICRA%20Logo%20Assets%20w%20TM/ICRA%20Mark%20Color%20w%20TM/Color/ICRA-Mark-RGB.png" TargetMode="External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file:////Users/petergillareto/Desktop/ICRA/11232%20-%20ICRA%20Logo%20Final/ICRA%20Logo%20Assets%20w%20TM/ICRA%20Mark%20Color%20w%20TM/Color/ICRA-Mark-RGB.png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Users/petergillareto/Desktop/ICRA/11232%20-%20ICRA%20Logo%20Final/ICRA%20Logo%20Assets%20w%20TM/ICRA%20Mark%20Color%20w%20TM/Color/ICRA-Mark-RGB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3.png"/><Relationship Id="rId9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/Users/petergillareto/Desktop/ICRA/11232%20-%20ICRA%20Logo%20Final/ICRA%20Logo%20Assets%20w%20TM/ICRA%20Mark%20Color%20w%20TM/Color/ICRA-Mark-RGB.pn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/Users/petergillareto/Desktop/ICRA/11232%20-%20ICRA%20Logo%20Final/ICRA%20Logo%20Assets%20w%20TM/ICRA%20Mark%20Color%20w%20TM/Color/ICRA-Mark-RGB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file:////Users/petergillareto/Desktop/ICRA/11232%20-%20ICRA%20Logo%20Final/ICRA%20Logo%20Assets%20w%20TM/ICRA%20Mark%20Color%20w%20TM/Color/ICRA-Mark-RGB.png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/Users/petergillareto/Desktop/ICRA/11232%20-%20ICRA%20Logo%20Final/ICRA%20Logo%20Assets%20w%20TM/ICRA%20Mark%20Color%20w%20TM/Color/ICRA-Mark-RGB.png" TargetMode="Externa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/Users/petergillareto/Desktop/ICRA/11232%20-%20ICRA%20Logo%20Final/ICRA%20Logo%20Assets%20w%20TM/ICRA%20Mark%20Color%20w%20TM/Color/ICRA-Mark-RGB.png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/Users/petergillareto/Desktop/ICRA/11232%20-%20ICRA%20Logo%20Final/ICRA%20Logo%20Assets%20w%20TM/ICRA%20Mark%20Color%20w%20TM/Color/ICRA-Mark-RGB.pn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file:////Users/petergillareto/Desktop/ICRA/11232%20-%20ICRA%20Logo%20Final/ICRA%20Logo%20Assets%20w%20TM/ICRA%20Mark%20Color%20w%20TM/Color/ICRA-Mark-RGB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8.png"/><Relationship Id="rId18" Type="http://schemas.openxmlformats.org/officeDocument/2006/relationships/image" Target="file:////Users/petergillareto/Desktop/ICRA/11232%20-%20ICRA%20Logo%20Final/ICRA%20Logo%20Assets%20w%20TM/ICRA%20Mark%20Color%20w%20TM/Color/ICRA-Mark-RGB.png" TargetMode="Externa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8.png"/><Relationship Id="rId2" Type="http://schemas.openxmlformats.org/officeDocument/2006/relationships/video" Target="../media/media2.mp4"/><Relationship Id="rId16" Type="http://schemas.openxmlformats.org/officeDocument/2006/relationships/image" Target="../media/image101.png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11" Type="http://schemas.openxmlformats.org/officeDocument/2006/relationships/image" Target="../media/image32.png"/><Relationship Id="rId5" Type="http://schemas.openxmlformats.org/officeDocument/2006/relationships/image" Target="../media/image19.png"/><Relationship Id="rId15" Type="http://schemas.openxmlformats.org/officeDocument/2006/relationships/image" Target="../media/image100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0.png"/><Relationship Id="rId1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BFB76-FF55-1BB5-2EBC-DEC4134412E3}"/>
              </a:ext>
            </a:extLst>
          </p:cNvPr>
          <p:cNvSpPr txBox="1"/>
          <p:nvPr/>
        </p:nvSpPr>
        <p:spPr>
          <a:xfrm>
            <a:off x="0" y="409091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 Static Modeling Framework for Piecewise-Continuous Curved-Link Multi Point-of-Contact Tensegrity Robots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0427EB-9881-796C-D525-D845C2226DC6}"/>
              </a:ext>
            </a:extLst>
          </p:cNvPr>
          <p:cNvCxnSpPr>
            <a:cxnSpLocks/>
          </p:cNvCxnSpPr>
          <p:nvPr/>
        </p:nvCxnSpPr>
        <p:spPr>
          <a:xfrm>
            <a:off x="0" y="407224"/>
            <a:ext cx="12192000" cy="0"/>
          </a:xfrm>
          <a:prstGeom prst="line">
            <a:avLst/>
          </a:prstGeom>
          <a:ln w="57150">
            <a:solidFill>
              <a:srgbClr val="1337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3AD35D-9725-275A-6D67-8E2F00F58658}"/>
              </a:ext>
            </a:extLst>
          </p:cNvPr>
          <p:cNvCxnSpPr>
            <a:cxnSpLocks/>
          </p:cNvCxnSpPr>
          <p:nvPr/>
        </p:nvCxnSpPr>
        <p:spPr>
          <a:xfrm>
            <a:off x="9179" y="2729947"/>
            <a:ext cx="12192000" cy="0"/>
          </a:xfrm>
          <a:prstGeom prst="line">
            <a:avLst/>
          </a:prstGeom>
          <a:ln w="57150">
            <a:solidFill>
              <a:srgbClr val="1337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9891E-B2A6-0C72-9AA9-CACC5525A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2" t="32400" r="17465" b="26508"/>
          <a:stretch/>
        </p:blipFill>
        <p:spPr>
          <a:xfrm>
            <a:off x="4004952" y="4720381"/>
            <a:ext cx="3952195" cy="2039333"/>
          </a:xfrm>
          <a:prstGeom prst="rect">
            <a:avLst/>
          </a:prstGeom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2A67B767-DD40-6161-F70D-0F5370F7C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433" y="5100688"/>
            <a:ext cx="1295333" cy="13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918784E-09F4-5552-956A-62C1A645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83" y="5212526"/>
            <a:ext cx="1155148" cy="115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0D28D11-E632-CCF7-599C-7407278FE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7" b="70442"/>
          <a:stretch/>
        </p:blipFill>
        <p:spPr bwMode="auto">
          <a:xfrm>
            <a:off x="9310965" y="5141405"/>
            <a:ext cx="1295333" cy="129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9CF390-0878-62AD-8307-FD57799051EA}"/>
              </a:ext>
            </a:extLst>
          </p:cNvPr>
          <p:cNvSpPr txBox="1"/>
          <p:nvPr/>
        </p:nvSpPr>
        <p:spPr>
          <a:xfrm>
            <a:off x="470968" y="2920794"/>
            <a:ext cx="11268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Lauren Ervin and Vishesh Vikas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DAA65E-ABD1-7D5C-BA40-5459250BF518}"/>
              </a:ext>
            </a:extLst>
          </p:cNvPr>
          <p:cNvSpPr txBox="1"/>
          <p:nvPr/>
        </p:nvSpPr>
        <p:spPr>
          <a:xfrm>
            <a:off x="572875" y="3402752"/>
            <a:ext cx="11064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Robotics Laboratory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arl.ua.edu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University of Alabama, 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CE9A3D-CA03-48CF-E08A-D67BC93A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79" y="5304840"/>
            <a:ext cx="3799373" cy="110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549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Validation</a:t>
            </a:r>
          </a:p>
        </p:txBody>
      </p:sp>
      <p:pic>
        <p:nvPicPr>
          <p:cNvPr id="7" name="Picture 6" descr="A collage of images of a ferris wheel&#10;&#10;Description automatically generated">
            <a:extLst>
              <a:ext uri="{FF2B5EF4-FFF2-40B4-BE49-F238E27FC236}">
                <a16:creationId xmlns:a16="http://schemas.microsoft.com/office/drawing/2014/main" id="{9032F184-01A0-5452-7E22-235FBFB4F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6335"/>
            <a:ext cx="5642663" cy="55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BDB9B-D376-7BEF-BA0C-0783DFA37170}"/>
                  </a:ext>
                </a:extLst>
              </p:cNvPr>
              <p:cNvSpPr txBox="1"/>
              <p:nvPr/>
            </p:nvSpPr>
            <p:spPr>
              <a:xfrm>
                <a:off x="6072673" y="1241306"/>
                <a:ext cx="42922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BDB9B-D376-7BEF-BA0C-0783DFA3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673" y="1241306"/>
                <a:ext cx="42922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5B5925-807A-1C3E-EF9D-ACF3C10EE9B4}"/>
                  </a:ext>
                </a:extLst>
              </p:cNvPr>
              <p:cNvSpPr txBox="1"/>
              <p:nvPr/>
            </p:nvSpPr>
            <p:spPr>
              <a:xfrm>
                <a:off x="6289731" y="965258"/>
                <a:ext cx="46660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5B5925-807A-1C3E-EF9D-ACF3C10EE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731" y="965258"/>
                <a:ext cx="4666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32298B-80CF-C2ED-F933-BFB81862CDBB}"/>
              </a:ext>
            </a:extLst>
          </p:cNvPr>
          <p:cNvCxnSpPr/>
          <p:nvPr/>
        </p:nvCxnSpPr>
        <p:spPr>
          <a:xfrm flipH="1" flipV="1">
            <a:off x="6096000" y="1029856"/>
            <a:ext cx="498764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B6518DE-01C8-5C26-A264-A7217EBA6C24}"/>
              </a:ext>
            </a:extLst>
          </p:cNvPr>
          <p:cNvSpPr/>
          <p:nvPr/>
        </p:nvSpPr>
        <p:spPr>
          <a:xfrm>
            <a:off x="83959" y="1399187"/>
            <a:ext cx="5956660" cy="4974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CFD24F-1E97-357D-081D-E31BE13D6CCA}"/>
                  </a:ext>
                </a:extLst>
              </p:cNvPr>
              <p:cNvSpPr txBox="1"/>
              <p:nvPr/>
            </p:nvSpPr>
            <p:spPr>
              <a:xfrm>
                <a:off x="163699" y="1670271"/>
                <a:ext cx="28299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State 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𝟏𝟑𝟓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𝟏𝟑𝟓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b="1" u="sng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CFD24F-1E97-357D-081D-E31BE13D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99" y="1670271"/>
                <a:ext cx="2829941" cy="338554"/>
              </a:xfrm>
              <a:prstGeom prst="rect">
                <a:avLst/>
              </a:prstGeom>
              <a:blipFill>
                <a:blip r:embed="rId10"/>
                <a:stretch>
                  <a:fillRect l="-862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C1FA2C-DF1A-8881-6F2C-83B27A649046}"/>
                  </a:ext>
                </a:extLst>
              </p:cNvPr>
              <p:cNvSpPr txBox="1"/>
              <p:nvPr/>
            </p:nvSpPr>
            <p:spPr>
              <a:xfrm>
                <a:off x="3205313" y="1674885"/>
                <a:ext cx="2706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State 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𝟏𝟑𝟓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b="1" u="sng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C1FA2C-DF1A-8881-6F2C-83B27A64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313" y="1674885"/>
                <a:ext cx="2706510" cy="338554"/>
              </a:xfrm>
              <a:prstGeom prst="rect">
                <a:avLst/>
              </a:prstGeom>
              <a:blipFill>
                <a:blip r:embed="rId11"/>
                <a:stretch>
                  <a:fillRect l="-90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135,135,2x">
            <a:hlinkClick r:id="" action="ppaction://media"/>
            <a:extLst>
              <a:ext uri="{FF2B5EF4-FFF2-40B4-BE49-F238E27FC236}">
                <a16:creationId xmlns:a16="http://schemas.microsoft.com/office/drawing/2014/main" id="{C84B5048-873F-9E07-A8A0-8B3EB28E0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46723" y="2025494"/>
            <a:ext cx="2640372" cy="1485210"/>
          </a:xfrm>
          <a:prstGeom prst="rect">
            <a:avLst/>
          </a:prstGeom>
        </p:spPr>
      </p:pic>
      <p:pic>
        <p:nvPicPr>
          <p:cNvPr id="37" name="45,135,2x (2)">
            <a:hlinkClick r:id="" action="ppaction://media"/>
            <a:extLst>
              <a:ext uri="{FF2B5EF4-FFF2-40B4-BE49-F238E27FC236}">
                <a16:creationId xmlns:a16="http://schemas.microsoft.com/office/drawing/2014/main" id="{E5081439-CAF9-3ED2-E3B9-65BC65968F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32912" y="2025494"/>
            <a:ext cx="2637084" cy="148336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1E7D00-7F7D-D6B8-E3FF-9E58C2256473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3062289" y="1399187"/>
            <a:ext cx="0" cy="4974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red and white machine&#10;&#10;Description automatically generated">
            <a:extLst>
              <a:ext uri="{FF2B5EF4-FFF2-40B4-BE49-F238E27FC236}">
                <a16:creationId xmlns:a16="http://schemas.microsoft.com/office/drawing/2014/main" id="{F28D11FE-11EE-3A67-ACAD-3756D6F6F55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t="9535" r="5111" b="25048"/>
          <a:stretch/>
        </p:blipFill>
        <p:spPr>
          <a:xfrm>
            <a:off x="246723" y="4522040"/>
            <a:ext cx="2637084" cy="1483360"/>
          </a:xfrm>
          <a:prstGeom prst="rect">
            <a:avLst/>
          </a:prstGeom>
        </p:spPr>
      </p:pic>
      <p:pic>
        <p:nvPicPr>
          <p:cNvPr id="40" name="Picture 39" descr="A red and white machine&#10;&#10;Description automatically generated">
            <a:extLst>
              <a:ext uri="{FF2B5EF4-FFF2-40B4-BE49-F238E27FC236}">
                <a16:creationId xmlns:a16="http://schemas.microsoft.com/office/drawing/2014/main" id="{9E4923C7-C7F3-2810-152A-81FA726349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6" t="39059" r="19180" b="13799"/>
          <a:stretch/>
        </p:blipFill>
        <p:spPr>
          <a:xfrm rot="10800000">
            <a:off x="3212622" y="4522045"/>
            <a:ext cx="2654225" cy="148335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DB0672-55FC-4DCA-64BB-25CF0DFA4165}"/>
              </a:ext>
            </a:extLst>
          </p:cNvPr>
          <p:cNvCxnSpPr>
            <a:cxnSpLocks/>
          </p:cNvCxnSpPr>
          <p:nvPr/>
        </p:nvCxnSpPr>
        <p:spPr>
          <a:xfrm>
            <a:off x="83959" y="3902955"/>
            <a:ext cx="59566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8C8AC8-8FFE-9AC4-C171-677D472DF1D6}"/>
                  </a:ext>
                </a:extLst>
              </p:cNvPr>
              <p:cNvSpPr txBox="1"/>
              <p:nvPr/>
            </p:nvSpPr>
            <p:spPr>
              <a:xfrm>
                <a:off x="169807" y="4136258"/>
                <a:ext cx="27818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𝟗𝟎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b="1" dirty="0"/>
                  <a:t>,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b="1" dirty="0"/>
                  <a:t> incline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8C8AC8-8FFE-9AC4-C171-677D472DF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07" y="4136258"/>
                <a:ext cx="2781852" cy="338554"/>
              </a:xfrm>
              <a:prstGeom prst="rect">
                <a:avLst/>
              </a:prstGeom>
              <a:blipFill>
                <a:blip r:embed="rId16"/>
                <a:stretch>
                  <a:fillRect t="-5455" r="-658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8F380B-2CA3-8A0E-22F7-2C26034AD864}"/>
                  </a:ext>
                </a:extLst>
              </p:cNvPr>
              <p:cNvSpPr txBox="1"/>
              <p:nvPr/>
            </p:nvSpPr>
            <p:spPr>
              <a:xfrm>
                <a:off x="3156394" y="4136258"/>
                <a:ext cx="27369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𝟗𝟎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b="1" dirty="0"/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b="1" dirty="0"/>
                  <a:t> incline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8F380B-2CA3-8A0E-22F7-2C26034AD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394" y="4136258"/>
                <a:ext cx="2736968" cy="338554"/>
              </a:xfrm>
              <a:prstGeom prst="rect">
                <a:avLst/>
              </a:prstGeom>
              <a:blipFill>
                <a:blip r:embed="rId17"/>
                <a:stretch>
                  <a:fillRect t="-5455" r="-668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D24135-3074-A69C-9E80-8616FC77EE32}"/>
                  </a:ext>
                </a:extLst>
              </p:cNvPr>
              <p:cNvSpPr txBox="1"/>
              <p:nvPr/>
            </p:nvSpPr>
            <p:spPr>
              <a:xfrm>
                <a:off x="176658" y="4556210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D24135-3074-A69C-9E80-8616FC77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58" y="4556210"/>
                <a:ext cx="553357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F5742C8-4D6B-3DEF-91D9-491020612CAE}"/>
                  </a:ext>
                </a:extLst>
              </p:cNvPr>
              <p:cNvSpPr txBox="1"/>
              <p:nvPr/>
            </p:nvSpPr>
            <p:spPr>
              <a:xfrm>
                <a:off x="3147860" y="4556210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F5742C8-4D6B-3DEF-91D9-491020612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60" y="4556210"/>
                <a:ext cx="553357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D598F7A-B8F6-6590-2375-AFC25B8E7C31}"/>
              </a:ext>
            </a:extLst>
          </p:cNvPr>
          <p:cNvPicPr>
            <a:picLocks noChangeAspect="1"/>
          </p:cNvPicPr>
          <p:nvPr/>
        </p:nvPicPr>
        <p:blipFill>
          <a:blip r:embed="rId20" r:link="rId21"/>
          <a:srcRect l="11634" r="8828"/>
          <a:stretch>
            <a:fillRect/>
          </a:stretch>
        </p:blipFill>
        <p:spPr>
          <a:xfrm>
            <a:off x="11164191" y="6404838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52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Simulated vs. Experimental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E1A9B-F258-5A57-B57A-E67121570DCC}"/>
              </a:ext>
            </a:extLst>
          </p:cNvPr>
          <p:cNvSpPr txBox="1"/>
          <p:nvPr/>
        </p:nvSpPr>
        <p:spPr>
          <a:xfrm>
            <a:off x="1986176" y="738871"/>
            <a:ext cx="821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𝑴𝑨𝑬 𝟒.𝟑𝟔°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3589A099-F770-56B4-4CFB-3DBEEE92E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611" y="618276"/>
            <a:ext cx="654648" cy="654648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DB4371B-5FB6-8529-D284-2A0827CC4D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2896" r="54095" b="3612"/>
          <a:stretch/>
        </p:blipFill>
        <p:spPr>
          <a:xfrm>
            <a:off x="1193160" y="1655056"/>
            <a:ext cx="4020365" cy="4067805"/>
          </a:xfrm>
          <a:prstGeom prst="rect">
            <a:avLst/>
          </a:prstGeom>
        </p:spPr>
      </p:pic>
      <p:pic>
        <p:nvPicPr>
          <p:cNvPr id="15" name="Picture 1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2AD8455-41CB-B16A-C781-8D4C08D206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2" t="2896" r="8899" b="3612"/>
          <a:stretch/>
        </p:blipFill>
        <p:spPr>
          <a:xfrm>
            <a:off x="6673308" y="1646114"/>
            <a:ext cx="4020365" cy="40678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5B5A69-37EE-4553-F97E-24B408BA4A98}"/>
              </a:ext>
            </a:extLst>
          </p:cNvPr>
          <p:cNvSpPr/>
          <p:nvPr/>
        </p:nvSpPr>
        <p:spPr>
          <a:xfrm>
            <a:off x="2573339" y="5290032"/>
            <a:ext cx="1584252" cy="456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FB08A0-8DA8-B2B4-81A4-FC04CCCD1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221" y="5596798"/>
            <a:ext cx="4141382" cy="2933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4FA426-7BE4-D2C5-398C-4DF07EFA96D6}"/>
              </a:ext>
            </a:extLst>
          </p:cNvPr>
          <p:cNvSpPr/>
          <p:nvPr/>
        </p:nvSpPr>
        <p:spPr>
          <a:xfrm>
            <a:off x="8076221" y="5230883"/>
            <a:ext cx="1584252" cy="456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6F98C7-B696-E45E-6A12-FDCE2AFAE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213" y="5577782"/>
            <a:ext cx="4220144" cy="3079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8567BF-81CF-B143-C70E-C5575C9FB105}"/>
              </a:ext>
            </a:extLst>
          </p:cNvPr>
          <p:cNvSpPr/>
          <p:nvPr/>
        </p:nvSpPr>
        <p:spPr>
          <a:xfrm>
            <a:off x="1557653" y="4754357"/>
            <a:ext cx="9217824" cy="476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03A022-F525-0858-1854-CFA5B9B291C7}"/>
                  </a:ext>
                </a:extLst>
              </p:cNvPr>
              <p:cNvSpPr txBox="1"/>
              <p:nvPr/>
            </p:nvSpPr>
            <p:spPr>
              <a:xfrm rot="19536996">
                <a:off x="1223991" y="4768851"/>
                <a:ext cx="6078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03A022-F525-0858-1854-CFA5B9B2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1223991" y="4768851"/>
                <a:ext cx="60785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269B4-E935-77D2-FFD2-5A690AE97ED5}"/>
                  </a:ext>
                </a:extLst>
              </p:cNvPr>
              <p:cNvSpPr txBox="1"/>
              <p:nvPr/>
            </p:nvSpPr>
            <p:spPr>
              <a:xfrm rot="19536996">
                <a:off x="1441643" y="4782353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269B4-E935-77D2-FFD2-5A690AE97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1441643" y="4782353"/>
                <a:ext cx="70724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4470C-235B-E2A8-B6C5-7635F14D68C1}"/>
                  </a:ext>
                </a:extLst>
              </p:cNvPr>
              <p:cNvSpPr txBox="1"/>
              <p:nvPr/>
            </p:nvSpPr>
            <p:spPr>
              <a:xfrm rot="19536996">
                <a:off x="1705150" y="4782352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4470C-235B-E2A8-B6C5-7635F14D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1705150" y="4782352"/>
                <a:ext cx="80663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127EAA-623A-66D0-F6BD-6EEB627F6128}"/>
                  </a:ext>
                </a:extLst>
              </p:cNvPr>
              <p:cNvSpPr txBox="1"/>
              <p:nvPr/>
            </p:nvSpPr>
            <p:spPr>
              <a:xfrm rot="19536996">
                <a:off x="1992997" y="4782352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(45,45)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127EAA-623A-66D0-F6BD-6EEB627F6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1992997" y="4782352"/>
                <a:ext cx="80663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E49D31-77A5-A96A-9E2C-CC752E64EC9F}"/>
                  </a:ext>
                </a:extLst>
              </p:cNvPr>
              <p:cNvSpPr txBox="1"/>
              <p:nvPr/>
            </p:nvSpPr>
            <p:spPr>
              <a:xfrm rot="19536996">
                <a:off x="2208139" y="4804190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(45,135)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E49D31-77A5-A96A-9E2C-CC752E64E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2208139" y="4804190"/>
                <a:ext cx="90601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2BBA20-B13B-D918-51C4-51D93234BB5E}"/>
                  </a:ext>
                </a:extLst>
              </p:cNvPr>
              <p:cNvSpPr txBox="1"/>
              <p:nvPr/>
            </p:nvSpPr>
            <p:spPr>
              <a:xfrm rot="19536996">
                <a:off x="2613149" y="4794871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2BBA20-B13B-D918-51C4-51D93234B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2613149" y="4794871"/>
                <a:ext cx="70724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2DE1D8-FFAF-9CA0-C861-D1CE650CDD92}"/>
                  </a:ext>
                </a:extLst>
              </p:cNvPr>
              <p:cNvSpPr txBox="1"/>
              <p:nvPr/>
            </p:nvSpPr>
            <p:spPr>
              <a:xfrm rot="19536996">
                <a:off x="2839424" y="4811921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2DE1D8-FFAF-9CA0-C861-D1CE650CD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2839424" y="4811921"/>
                <a:ext cx="80663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150391-8622-873A-8D15-52CC13D897EB}"/>
                  </a:ext>
                </a:extLst>
              </p:cNvPr>
              <p:cNvSpPr txBox="1"/>
              <p:nvPr/>
            </p:nvSpPr>
            <p:spPr>
              <a:xfrm rot="19536996">
                <a:off x="3095092" y="4811921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150391-8622-873A-8D15-52CC13D8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3095092" y="4811921"/>
                <a:ext cx="90601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B3184-01A0-4850-11D0-FD28CB812CAC}"/>
                  </a:ext>
                </a:extLst>
              </p:cNvPr>
              <p:cNvSpPr txBox="1"/>
              <p:nvPr/>
            </p:nvSpPr>
            <p:spPr>
              <a:xfrm rot="19536996">
                <a:off x="3352576" y="4840362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(135,45)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B3184-01A0-4850-11D0-FD28CB812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3352576" y="4840362"/>
                <a:ext cx="906017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053817-3BC1-1430-2345-B255AE124969}"/>
                  </a:ext>
                </a:extLst>
              </p:cNvPr>
              <p:cNvSpPr txBox="1"/>
              <p:nvPr/>
            </p:nvSpPr>
            <p:spPr>
              <a:xfrm rot="19536996">
                <a:off x="3577709" y="4869749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(135,135)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053817-3BC1-1430-2345-B255AE12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3577709" y="4869749"/>
                <a:ext cx="10054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5C3807-6D5F-6FCC-BF18-C9F8F4626904}"/>
                  </a:ext>
                </a:extLst>
              </p:cNvPr>
              <p:cNvSpPr txBox="1"/>
              <p:nvPr/>
            </p:nvSpPr>
            <p:spPr>
              <a:xfrm rot="19536996">
                <a:off x="4030003" y="4822934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5C3807-6D5F-6FCC-BF18-C9F8F4626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4030003" y="4822934"/>
                <a:ext cx="80663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12CBB2-722A-412F-5DFE-BA6751666E5B}"/>
                  </a:ext>
                </a:extLst>
              </p:cNvPr>
              <p:cNvSpPr txBox="1"/>
              <p:nvPr/>
            </p:nvSpPr>
            <p:spPr>
              <a:xfrm rot="19536996">
                <a:off x="4189016" y="4861387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12CBB2-722A-412F-5DFE-BA6751666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4189016" y="4861387"/>
                <a:ext cx="906017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258C83-58EA-0F53-D38D-CE8ADE671BB3}"/>
                  </a:ext>
                </a:extLst>
              </p:cNvPr>
              <p:cNvSpPr txBox="1"/>
              <p:nvPr/>
            </p:nvSpPr>
            <p:spPr>
              <a:xfrm rot="19536996">
                <a:off x="4433157" y="4855028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258C83-58EA-0F53-D38D-CE8ADE671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4433157" y="4855028"/>
                <a:ext cx="1005403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58986D-54A2-F33D-EDD6-9EE9BC24DA4D}"/>
                  </a:ext>
                </a:extLst>
              </p:cNvPr>
              <p:cNvSpPr txBox="1"/>
              <p:nvPr/>
            </p:nvSpPr>
            <p:spPr>
              <a:xfrm>
                <a:off x="2704400" y="5235379"/>
                <a:ext cx="9692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58986D-54A2-F33D-EDD6-9EE9BC24D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00" y="5235379"/>
                <a:ext cx="969240" cy="369332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51C844-8831-8138-E1D7-53B47B187B6C}"/>
                  </a:ext>
                </a:extLst>
              </p:cNvPr>
              <p:cNvSpPr txBox="1"/>
              <p:nvPr/>
            </p:nvSpPr>
            <p:spPr>
              <a:xfrm rot="19536996">
                <a:off x="6683935" y="4759359"/>
                <a:ext cx="6078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51C844-8831-8138-E1D7-53B47B18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6683935" y="4759359"/>
                <a:ext cx="607859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4645CA-3D44-BAD9-E5F9-ADD73AD4C1ED}"/>
                  </a:ext>
                </a:extLst>
              </p:cNvPr>
              <p:cNvSpPr txBox="1"/>
              <p:nvPr/>
            </p:nvSpPr>
            <p:spPr>
              <a:xfrm rot="19536996">
                <a:off x="6901587" y="4772861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4645CA-3D44-BAD9-E5F9-ADD73AD4C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6901587" y="4772861"/>
                <a:ext cx="70724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83AA3F-5E10-9F26-6EB5-9B5EF7C938B4}"/>
                  </a:ext>
                </a:extLst>
              </p:cNvPr>
              <p:cNvSpPr txBox="1"/>
              <p:nvPr/>
            </p:nvSpPr>
            <p:spPr>
              <a:xfrm rot="19536996">
                <a:off x="7165094" y="4772860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83AA3F-5E10-9F26-6EB5-9B5EF7C93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7165094" y="4772860"/>
                <a:ext cx="80663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37299E-9F6E-3B67-8860-14AD7DB209B0}"/>
                  </a:ext>
                </a:extLst>
              </p:cNvPr>
              <p:cNvSpPr txBox="1"/>
              <p:nvPr/>
            </p:nvSpPr>
            <p:spPr>
              <a:xfrm rot="19536996">
                <a:off x="7452941" y="4772860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(45,45)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37299E-9F6E-3B67-8860-14AD7DB20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7452941" y="4772860"/>
                <a:ext cx="80663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F6CADF-E139-4E84-286C-4F511A791214}"/>
                  </a:ext>
                </a:extLst>
              </p:cNvPr>
              <p:cNvSpPr txBox="1"/>
              <p:nvPr/>
            </p:nvSpPr>
            <p:spPr>
              <a:xfrm rot="19536996">
                <a:off x="7668083" y="4794698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(45,135)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F6CADF-E139-4E84-286C-4F511A79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7668083" y="4794698"/>
                <a:ext cx="906017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232A15-AA0C-1AE5-9A5E-D11B6A651E92}"/>
                  </a:ext>
                </a:extLst>
              </p:cNvPr>
              <p:cNvSpPr txBox="1"/>
              <p:nvPr/>
            </p:nvSpPr>
            <p:spPr>
              <a:xfrm rot="19536996">
                <a:off x="8073093" y="4785379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232A15-AA0C-1AE5-9A5E-D11B6A651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8073093" y="4785379"/>
                <a:ext cx="70724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022DA-D5DE-2288-9005-93318EA3F7ED}"/>
                  </a:ext>
                </a:extLst>
              </p:cNvPr>
              <p:cNvSpPr txBox="1"/>
              <p:nvPr/>
            </p:nvSpPr>
            <p:spPr>
              <a:xfrm rot="19536996">
                <a:off x="8299368" y="4802429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022DA-D5DE-2288-9005-93318EA3F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8299368" y="4802429"/>
                <a:ext cx="806631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CA4FB6-CF3C-C5F5-9CF3-F8E940C523AB}"/>
                  </a:ext>
                </a:extLst>
              </p:cNvPr>
              <p:cNvSpPr txBox="1"/>
              <p:nvPr/>
            </p:nvSpPr>
            <p:spPr>
              <a:xfrm rot="19536996">
                <a:off x="8555036" y="4802429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CA4FB6-CF3C-C5F5-9CF3-F8E940C52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8555036" y="4802429"/>
                <a:ext cx="906017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1797A3C-C56A-2559-34D8-A81DFB25A709}"/>
                  </a:ext>
                </a:extLst>
              </p:cNvPr>
              <p:cNvSpPr txBox="1"/>
              <p:nvPr/>
            </p:nvSpPr>
            <p:spPr>
              <a:xfrm rot="19536996">
                <a:off x="8812520" y="4830870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(135,45)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1797A3C-C56A-2559-34D8-A81DFB25A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8812520" y="4830870"/>
                <a:ext cx="906017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F48E9D-28D5-F9B7-0016-E7934F23CFC1}"/>
                  </a:ext>
                </a:extLst>
              </p:cNvPr>
              <p:cNvSpPr txBox="1"/>
              <p:nvPr/>
            </p:nvSpPr>
            <p:spPr>
              <a:xfrm rot="19536996">
                <a:off x="9037653" y="4860257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(135,135)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F48E9D-28D5-F9B7-0016-E7934F23C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9037653" y="4860257"/>
                <a:ext cx="1005403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AB5173-E274-0F97-A0A1-617F82D1BCEE}"/>
                  </a:ext>
                </a:extLst>
              </p:cNvPr>
              <p:cNvSpPr txBox="1"/>
              <p:nvPr/>
            </p:nvSpPr>
            <p:spPr>
              <a:xfrm rot="19536996">
                <a:off x="9489947" y="4813442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AB5173-E274-0F97-A0A1-617F82D1B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9489947" y="4813442"/>
                <a:ext cx="806631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A7F9B7-93BF-1ABC-19FB-56E410DFB859}"/>
                  </a:ext>
                </a:extLst>
              </p:cNvPr>
              <p:cNvSpPr txBox="1"/>
              <p:nvPr/>
            </p:nvSpPr>
            <p:spPr>
              <a:xfrm rot="19536996">
                <a:off x="9648960" y="4851895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A7F9B7-93BF-1ABC-19FB-56E410DF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9648960" y="4851895"/>
                <a:ext cx="906017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E79EAB-9BF2-3AD2-DB21-F798A2399246}"/>
                  </a:ext>
                </a:extLst>
              </p:cNvPr>
              <p:cNvSpPr txBox="1"/>
              <p:nvPr/>
            </p:nvSpPr>
            <p:spPr>
              <a:xfrm rot="19536996">
                <a:off x="9893101" y="4845536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E79EAB-9BF2-3AD2-DB21-F798A2399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9893101" y="4845536"/>
                <a:ext cx="1005403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EAD51D-31BB-08B7-274B-4E4461476391}"/>
                  </a:ext>
                </a:extLst>
              </p:cNvPr>
              <p:cNvSpPr txBox="1"/>
              <p:nvPr/>
            </p:nvSpPr>
            <p:spPr>
              <a:xfrm>
                <a:off x="8164344" y="5225887"/>
                <a:ext cx="9692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EAD51D-31BB-08B7-274B-4E4461476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44" y="5225887"/>
                <a:ext cx="969240" cy="369332"/>
              </a:xfrm>
              <a:prstGeom prst="rect">
                <a:avLst/>
              </a:prstGeom>
              <a:blipFill>
                <a:blip r:embed="rId3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4D35F081-79C2-D0BD-6987-49A5A7604C6F}"/>
              </a:ext>
            </a:extLst>
          </p:cNvPr>
          <p:cNvSpPr/>
          <p:nvPr/>
        </p:nvSpPr>
        <p:spPr>
          <a:xfrm>
            <a:off x="1133491" y="1678584"/>
            <a:ext cx="386343" cy="3049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C075265-1802-C304-365A-6BF7DE2E6D7B}"/>
                  </a:ext>
                </a:extLst>
              </p:cNvPr>
              <p:cNvSpPr txBox="1"/>
              <p:nvPr/>
            </p:nvSpPr>
            <p:spPr>
              <a:xfrm>
                <a:off x="1076107" y="1783955"/>
                <a:ext cx="549094" cy="30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24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160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140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120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100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80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60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40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20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0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C075265-1802-C304-365A-6BF7DE2E6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107" y="1783955"/>
                <a:ext cx="549094" cy="3025124"/>
              </a:xfrm>
              <a:prstGeom prst="rect">
                <a:avLst/>
              </a:prstGeom>
              <a:blipFill>
                <a:blip r:embed="rId36"/>
                <a:stretch>
                  <a:fillRect r="-3333" b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D8BEF846-59F7-64BB-591A-3686A2016759}"/>
              </a:ext>
            </a:extLst>
          </p:cNvPr>
          <p:cNvSpPr/>
          <p:nvPr/>
        </p:nvSpPr>
        <p:spPr>
          <a:xfrm>
            <a:off x="6652102" y="1750115"/>
            <a:ext cx="359181" cy="2954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567F812-72C5-5B48-AB86-896E55CFF7EA}"/>
                  </a:ext>
                </a:extLst>
              </p:cNvPr>
              <p:cNvSpPr txBox="1"/>
              <p:nvPr/>
            </p:nvSpPr>
            <p:spPr>
              <a:xfrm rot="16200000">
                <a:off x="811110" y="3111851"/>
                <a:ext cx="4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567F812-72C5-5B48-AB86-896E55CFF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110" y="3111851"/>
                <a:ext cx="496674" cy="369332"/>
              </a:xfrm>
              <a:prstGeom prst="rect">
                <a:avLst/>
              </a:prstGeom>
              <a:blipFill>
                <a:blip r:embed="rId37"/>
                <a:stretch>
                  <a:fillRect r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43B16E-ABB5-5C18-91A2-B5C6DBBCE6B7}"/>
                  </a:ext>
                </a:extLst>
              </p:cNvPr>
              <p:cNvSpPr txBox="1"/>
              <p:nvPr/>
            </p:nvSpPr>
            <p:spPr>
              <a:xfrm>
                <a:off x="6573970" y="1774464"/>
                <a:ext cx="549094" cy="30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24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160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140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120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100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80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60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40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20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0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43B16E-ABB5-5C18-91A2-B5C6DBBC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970" y="1774464"/>
                <a:ext cx="549094" cy="3025124"/>
              </a:xfrm>
              <a:prstGeom prst="rect">
                <a:avLst/>
              </a:prstGeom>
              <a:blipFill>
                <a:blip r:embed="rId38"/>
                <a:stretch>
                  <a:fillRect r="-3333" b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170DE7-97BC-0349-CDA6-D4B1A60E7469}"/>
                  </a:ext>
                </a:extLst>
              </p:cNvPr>
              <p:cNvSpPr txBox="1"/>
              <p:nvPr/>
            </p:nvSpPr>
            <p:spPr>
              <a:xfrm rot="16200000">
                <a:off x="6322972" y="3074091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170DE7-97BC-0349-CDA6-D4B1A60E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22972" y="3074091"/>
                <a:ext cx="501996" cy="369332"/>
              </a:xfrm>
              <a:prstGeom prst="rect">
                <a:avLst/>
              </a:prstGeom>
              <a:blipFill>
                <a:blip r:embed="rId39"/>
                <a:stretch>
                  <a:fillRect r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7D0C45B5-2C5D-7C81-3A32-8C913FCEF5C8}"/>
              </a:ext>
            </a:extLst>
          </p:cNvPr>
          <p:cNvSpPr/>
          <p:nvPr/>
        </p:nvSpPr>
        <p:spPr>
          <a:xfrm>
            <a:off x="2108465" y="1624344"/>
            <a:ext cx="2507109" cy="135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ECE894-A132-F605-DB71-61F90FBB2B23}"/>
              </a:ext>
            </a:extLst>
          </p:cNvPr>
          <p:cNvSpPr/>
          <p:nvPr/>
        </p:nvSpPr>
        <p:spPr>
          <a:xfrm>
            <a:off x="7568522" y="1583208"/>
            <a:ext cx="2507109" cy="172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C3A4D1-BF53-2F9B-AA62-A915A0A66082}"/>
              </a:ext>
            </a:extLst>
          </p:cNvPr>
          <p:cNvSpPr/>
          <p:nvPr/>
        </p:nvSpPr>
        <p:spPr>
          <a:xfrm>
            <a:off x="2893316" y="1655056"/>
            <a:ext cx="243973" cy="145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EE9C44B-4D17-1382-BD9C-D95D506C0259}"/>
              </a:ext>
            </a:extLst>
          </p:cNvPr>
          <p:cNvSpPr/>
          <p:nvPr/>
        </p:nvSpPr>
        <p:spPr>
          <a:xfrm>
            <a:off x="4199589" y="1636453"/>
            <a:ext cx="243973" cy="145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C056F9-FDEA-49AF-FAD4-042182495D56}"/>
              </a:ext>
            </a:extLst>
          </p:cNvPr>
          <p:cNvSpPr/>
          <p:nvPr/>
        </p:nvSpPr>
        <p:spPr>
          <a:xfrm>
            <a:off x="8398085" y="1626962"/>
            <a:ext cx="243973" cy="145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21E1F36-2883-5D89-5262-F62850C134B7}"/>
              </a:ext>
            </a:extLst>
          </p:cNvPr>
          <p:cNvSpPr/>
          <p:nvPr/>
        </p:nvSpPr>
        <p:spPr>
          <a:xfrm>
            <a:off x="9630564" y="1634837"/>
            <a:ext cx="243973" cy="145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CB1DAE-4EE2-301F-2F7B-AB38B3B60920}"/>
                  </a:ext>
                </a:extLst>
              </p:cNvPr>
              <p:cNvSpPr txBox="1"/>
              <p:nvPr/>
            </p:nvSpPr>
            <p:spPr>
              <a:xfrm>
                <a:off x="1444230" y="1542922"/>
                <a:ext cx="37621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1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and State 2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𝟏𝟖𝟎</m:t>
                    </m:r>
                  </m:oMath>
                </a14:m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CB1DAE-4EE2-301F-2F7B-AB38B3B60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30" y="1542922"/>
                <a:ext cx="3762119" cy="276999"/>
              </a:xfrm>
              <a:prstGeom prst="rect">
                <a:avLst/>
              </a:prstGeom>
              <a:blipFill>
                <a:blip r:embed="rId40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3500D5-B7CD-E763-6323-9B0A02F47162}"/>
                  </a:ext>
                </a:extLst>
              </p:cNvPr>
              <p:cNvSpPr txBox="1"/>
              <p:nvPr/>
            </p:nvSpPr>
            <p:spPr>
              <a:xfrm>
                <a:off x="6912039" y="1533591"/>
                <a:ext cx="38294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3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and State 4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𝟏𝟖𝟎</m:t>
                    </m:r>
                  </m:oMath>
                </a14:m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3500D5-B7CD-E763-6323-9B0A02F47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039" y="1533591"/>
                <a:ext cx="3829446" cy="276999"/>
              </a:xfrm>
              <a:prstGeom prst="rect">
                <a:avLst/>
              </a:prstGeom>
              <a:blipFill>
                <a:blip r:embed="rId41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41504A-D4EF-5F72-25CE-D12BBA224E08}"/>
              </a:ext>
            </a:extLst>
          </p:cNvPr>
          <p:cNvPicPr>
            <a:picLocks noChangeAspect="1"/>
          </p:cNvPicPr>
          <p:nvPr/>
        </p:nvPicPr>
        <p:blipFill>
          <a:blip r:embed="rId42" r:link="rId43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Quasi-Static Simulations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6AD2F3-ADDC-6ADB-775E-04B8F0A62D84}"/>
              </a:ext>
            </a:extLst>
          </p:cNvPr>
          <p:cNvGrpSpPr/>
          <p:nvPr/>
        </p:nvGrpSpPr>
        <p:grpSpPr>
          <a:xfrm>
            <a:off x="3104290" y="794428"/>
            <a:ext cx="5550282" cy="6063572"/>
            <a:chOff x="3008181" y="80553"/>
            <a:chExt cx="5931795" cy="6696893"/>
          </a:xfrm>
        </p:grpSpPr>
        <p:pic>
          <p:nvPicPr>
            <p:cNvPr id="52" name="Picture 5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8A51C987-F3E4-09F9-F2FF-B8AF0FA94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" t="3809" r="8168" b="1841"/>
            <a:stretch/>
          </p:blipFill>
          <p:spPr>
            <a:xfrm>
              <a:off x="3008181" y="80553"/>
              <a:ext cx="5931795" cy="6696893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29B1ED8-9EAB-851C-C02B-CD22EF971E73}"/>
                </a:ext>
              </a:extLst>
            </p:cNvPr>
            <p:cNvCxnSpPr>
              <a:cxnSpLocks/>
            </p:cNvCxnSpPr>
            <p:nvPr/>
          </p:nvCxnSpPr>
          <p:spPr>
            <a:xfrm>
              <a:off x="6731729" y="365751"/>
              <a:ext cx="2072639" cy="2081346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352B847-D5E6-3F3A-04CA-7938E2056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317" y="374460"/>
              <a:ext cx="2029092" cy="2055215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A5A8B0B-2F56-7055-914C-FB6E05BC4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4788" y="4471608"/>
              <a:ext cx="0" cy="382701"/>
            </a:xfrm>
            <a:prstGeom prst="straightConnector1">
              <a:avLst/>
            </a:prstGeom>
            <a:ln w="571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CE6181B-7841-5AAA-FEBF-8A7368050F49}"/>
                </a:ext>
              </a:extLst>
            </p:cNvPr>
            <p:cNvCxnSpPr>
              <a:cxnSpLocks/>
            </p:cNvCxnSpPr>
            <p:nvPr/>
          </p:nvCxnSpPr>
          <p:spPr>
            <a:xfrm>
              <a:off x="8534405" y="5233834"/>
              <a:ext cx="269967" cy="0"/>
            </a:xfrm>
            <a:prstGeom prst="straightConnector1">
              <a:avLst/>
            </a:prstGeom>
            <a:ln w="57150">
              <a:solidFill>
                <a:srgbClr val="99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5FD633B-31FD-26C3-1A4C-9A09E0C9F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4303" y="1410528"/>
              <a:ext cx="0" cy="382701"/>
            </a:xfrm>
            <a:prstGeom prst="straightConnector1">
              <a:avLst/>
            </a:prstGeom>
            <a:ln w="57150">
              <a:solidFill>
                <a:srgbClr val="FF00FF">
                  <a:alpha val="25098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1AAB03-8296-2A01-5B21-9D084B0FC813}"/>
                </a:ext>
              </a:extLst>
            </p:cNvPr>
            <p:cNvCxnSpPr>
              <a:cxnSpLocks/>
            </p:cNvCxnSpPr>
            <p:nvPr/>
          </p:nvCxnSpPr>
          <p:spPr>
            <a:xfrm>
              <a:off x="4159952" y="1793229"/>
              <a:ext cx="0" cy="296818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4DC1513-9D23-5D5B-39A5-E2BCCB0788F7}"/>
                </a:ext>
              </a:extLst>
            </p:cNvPr>
            <p:cNvCxnSpPr>
              <a:cxnSpLocks/>
            </p:cNvCxnSpPr>
            <p:nvPr/>
          </p:nvCxnSpPr>
          <p:spPr>
            <a:xfrm>
              <a:off x="4199141" y="4854294"/>
              <a:ext cx="0" cy="296818"/>
            </a:xfrm>
            <a:prstGeom prst="line">
              <a:avLst/>
            </a:prstGeom>
            <a:ln w="57150">
              <a:solidFill>
                <a:srgbClr val="FF00FF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5CE4DB-0423-29E0-482B-F793945457E5}"/>
                </a:ext>
              </a:extLst>
            </p:cNvPr>
            <p:cNvCxnSpPr>
              <a:cxnSpLocks/>
            </p:cNvCxnSpPr>
            <p:nvPr/>
          </p:nvCxnSpPr>
          <p:spPr>
            <a:xfrm>
              <a:off x="4242438" y="2164066"/>
              <a:ext cx="1130745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8CD69C3-50F1-CCF3-C1D6-36B383710821}"/>
                </a:ext>
              </a:extLst>
            </p:cNvPr>
            <p:cNvCxnSpPr>
              <a:cxnSpLocks/>
            </p:cNvCxnSpPr>
            <p:nvPr/>
          </p:nvCxnSpPr>
          <p:spPr>
            <a:xfrm>
              <a:off x="5373183" y="2164066"/>
              <a:ext cx="269967" cy="0"/>
            </a:xfrm>
            <a:prstGeom prst="straightConnector1">
              <a:avLst/>
            </a:prstGeom>
            <a:ln w="57150">
              <a:solidFill>
                <a:srgbClr val="9900FF">
                  <a:alpha val="50196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AE730EA-7D9E-DBEC-D5D2-6A491BD98A9A}"/>
                </a:ext>
              </a:extLst>
            </p:cNvPr>
            <p:cNvCxnSpPr>
              <a:cxnSpLocks/>
            </p:cNvCxnSpPr>
            <p:nvPr/>
          </p:nvCxnSpPr>
          <p:spPr>
            <a:xfrm>
              <a:off x="7412369" y="5233834"/>
              <a:ext cx="1130745" cy="0"/>
            </a:xfrm>
            <a:prstGeom prst="line">
              <a:avLst/>
            </a:prstGeom>
            <a:ln w="57150">
              <a:solidFill>
                <a:srgbClr val="9900FF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EEB088A-1BEA-D3E9-119A-7BA378F45511}"/>
                    </a:ext>
                  </a:extLst>
                </p:cNvPr>
                <p:cNvSpPr txBox="1"/>
                <p:nvPr/>
              </p:nvSpPr>
              <p:spPr>
                <a:xfrm>
                  <a:off x="3924469" y="1041196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1BB1059-6FA1-0D82-EFC0-DF2114E2C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469" y="1041196"/>
                  <a:ext cx="48115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7F8324D-A644-1F1B-E2ED-5BDE610A9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123" y="2093923"/>
              <a:ext cx="654265" cy="3117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Multiplication Sign 64">
              <a:extLst>
                <a:ext uri="{FF2B5EF4-FFF2-40B4-BE49-F238E27FC236}">
                  <a16:creationId xmlns:a16="http://schemas.microsoft.com/office/drawing/2014/main" id="{A12431BB-BF33-A135-730C-B3AF97088D8E}"/>
                </a:ext>
              </a:extLst>
            </p:cNvPr>
            <p:cNvSpPr/>
            <p:nvPr/>
          </p:nvSpPr>
          <p:spPr>
            <a:xfrm>
              <a:off x="4023354" y="2029084"/>
              <a:ext cx="278674" cy="269965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54F02BB-0856-2A27-6B66-B29DCA534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914" y="5158142"/>
              <a:ext cx="688310" cy="304751"/>
            </a:xfrm>
            <a:prstGeom prst="line">
              <a:avLst/>
            </a:prstGeom>
            <a:ln w="57150">
              <a:solidFill>
                <a:srgbClr val="00000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Multiplication Sign 66">
              <a:extLst>
                <a:ext uri="{FF2B5EF4-FFF2-40B4-BE49-F238E27FC236}">
                  <a16:creationId xmlns:a16="http://schemas.microsoft.com/office/drawing/2014/main" id="{474FA5DA-B3FB-3558-C961-34F1F9306F94}"/>
                </a:ext>
              </a:extLst>
            </p:cNvPr>
            <p:cNvSpPr/>
            <p:nvPr/>
          </p:nvSpPr>
          <p:spPr>
            <a:xfrm>
              <a:off x="4058190" y="5093303"/>
              <a:ext cx="278674" cy="269965"/>
            </a:xfrm>
            <a:prstGeom prst="mathMultiply">
              <a:avLst/>
            </a:prstGeom>
            <a:solidFill>
              <a:srgbClr val="FFFFFF">
                <a:alpha val="25098"/>
              </a:srgbClr>
            </a:solidFill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26E219D-7728-ADC6-95AA-283A70B2E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4306" y="5196078"/>
              <a:ext cx="650404" cy="266815"/>
            </a:xfrm>
            <a:prstGeom prst="line">
              <a:avLst/>
            </a:prstGeom>
            <a:ln w="57150">
              <a:solidFill>
                <a:srgbClr val="00000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8E8280B6-D139-68EF-A278-A0B697416DE7}"/>
                </a:ext>
              </a:extLst>
            </p:cNvPr>
            <p:cNvSpPr/>
            <p:nvPr/>
          </p:nvSpPr>
          <p:spPr>
            <a:xfrm>
              <a:off x="7190544" y="5093302"/>
              <a:ext cx="278674" cy="269965"/>
            </a:xfrm>
            <a:prstGeom prst="mathMultiply">
              <a:avLst/>
            </a:prstGeom>
            <a:solidFill>
              <a:srgbClr val="FFFFFF">
                <a:alpha val="25098"/>
              </a:srgbClr>
            </a:solidFill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21F5DBD-5D81-48F8-2ECC-DC00B5D35D0A}"/>
                    </a:ext>
                  </a:extLst>
                </p:cNvPr>
                <p:cNvSpPr txBox="1"/>
                <p:nvPr/>
              </p:nvSpPr>
              <p:spPr>
                <a:xfrm>
                  <a:off x="4147309" y="1756972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B51697E-DE59-09FC-7360-B6E518C82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7309" y="1756972"/>
                  <a:ext cx="4811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F0CB66A-4F59-1ADF-5449-2609A8E564DF}"/>
                    </a:ext>
                  </a:extLst>
                </p:cNvPr>
                <p:cNvSpPr txBox="1"/>
                <p:nvPr/>
              </p:nvSpPr>
              <p:spPr>
                <a:xfrm>
                  <a:off x="3442823" y="1941638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5003D3F-BFD5-4DD6-F2DC-40693DDB4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823" y="1941638"/>
                  <a:ext cx="4811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EB61E-F935-5F24-0453-79E9EF671526}"/>
                    </a:ext>
                  </a:extLst>
                </p:cNvPr>
                <p:cNvSpPr txBox="1"/>
                <p:nvPr/>
              </p:nvSpPr>
              <p:spPr>
                <a:xfrm>
                  <a:off x="3433503" y="5011412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0B2FF1C-FA9D-DF05-535B-EB6B51F11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3503" y="5011412"/>
                  <a:ext cx="48115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67B8D6B-184C-6F55-4E89-485017015067}"/>
                    </a:ext>
                  </a:extLst>
                </p:cNvPr>
                <p:cNvSpPr txBox="1"/>
                <p:nvPr/>
              </p:nvSpPr>
              <p:spPr>
                <a:xfrm>
                  <a:off x="6586733" y="4993990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E00660-E534-1E7C-3F42-A98094171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6733" y="4993990"/>
                  <a:ext cx="48115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1AD4281-A5C0-BF16-0FA7-8B2E071D8B8B}"/>
                    </a:ext>
                  </a:extLst>
                </p:cNvPr>
                <p:cNvSpPr txBox="1"/>
                <p:nvPr/>
              </p:nvSpPr>
              <p:spPr>
                <a:xfrm>
                  <a:off x="4169479" y="4818037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84CF486-B66C-E7DA-A498-40F244A4D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479" y="4818037"/>
                  <a:ext cx="48115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5BEB7D2-7404-4F29-9C37-45BF061C6849}"/>
                    </a:ext>
                  </a:extLst>
                </p:cNvPr>
                <p:cNvSpPr txBox="1"/>
                <p:nvPr/>
              </p:nvSpPr>
              <p:spPr>
                <a:xfrm>
                  <a:off x="7331516" y="4826746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EDEFEA-0775-4A6A-DF3A-ECD8AB300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1516" y="4826746"/>
                  <a:ext cx="48115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7517E92-A931-7FA0-EC69-7D081C13425E}"/>
                    </a:ext>
                  </a:extLst>
                </p:cNvPr>
                <p:cNvSpPr txBox="1"/>
                <p:nvPr/>
              </p:nvSpPr>
              <p:spPr>
                <a:xfrm>
                  <a:off x="3961743" y="4111496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B94202-EFA5-0DE1-085B-47C928AD64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743" y="4111496"/>
                  <a:ext cx="48115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AFE585F-04D0-0042-24C7-469DA4266AC7}"/>
                    </a:ext>
                  </a:extLst>
                </p:cNvPr>
                <p:cNvSpPr txBox="1"/>
                <p:nvPr/>
              </p:nvSpPr>
              <p:spPr>
                <a:xfrm>
                  <a:off x="5275128" y="1720715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2332EAE-21F3-6BD5-AF6A-894150279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5128" y="1720715"/>
                  <a:ext cx="48115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CCE0F50-CB65-4264-B23F-C05DC893154A}"/>
                    </a:ext>
                  </a:extLst>
                </p:cNvPr>
                <p:cNvSpPr txBox="1"/>
                <p:nvPr/>
              </p:nvSpPr>
              <p:spPr>
                <a:xfrm>
                  <a:off x="8436343" y="4820597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651EC50-FF06-4177-943A-DDD44A001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6343" y="4820597"/>
                  <a:ext cx="48115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9C8F3C0-59B1-60AC-2DF5-520E55B2920D}"/>
              </a:ext>
            </a:extLst>
          </p:cNvPr>
          <p:cNvPicPr>
            <a:picLocks noChangeAspect="1"/>
          </p:cNvPicPr>
          <p:nvPr/>
        </p:nvPicPr>
        <p:blipFill>
          <a:blip r:embed="rId14" r:link="rId15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6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5B62D83A-7633-4187-9445-00957FAFD6A6}"/>
              </a:ext>
            </a:extLst>
          </p:cNvPr>
          <p:cNvSpPr txBox="1">
            <a:spLocks/>
          </p:cNvSpPr>
          <p:nvPr/>
        </p:nvSpPr>
        <p:spPr>
          <a:xfrm>
            <a:off x="838200" y="94982"/>
            <a:ext cx="105156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</a:rPr>
              <a:t>Generalizable to Variable Morphologies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201D1-D068-DD7E-7B55-DF991A541C90}"/>
              </a:ext>
            </a:extLst>
          </p:cNvPr>
          <p:cNvSpPr txBox="1"/>
          <p:nvPr/>
        </p:nvSpPr>
        <p:spPr>
          <a:xfrm>
            <a:off x="838199" y="5377967"/>
            <a:ext cx="111415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Shape morphing 		Number of curved links 	      Curved link length</a:t>
            </a:r>
          </a:p>
        </p:txBody>
      </p:sp>
      <p:pic>
        <p:nvPicPr>
          <p:cNvPr id="3" name="Picture 2" descr="A clear plastic object with metal parts&#10;&#10;Description automatically generated with medium confidence">
            <a:extLst>
              <a:ext uri="{FF2B5EF4-FFF2-40B4-BE49-F238E27FC236}">
                <a16:creationId xmlns:a16="http://schemas.microsoft.com/office/drawing/2014/main" id="{38E4EB4E-0F4F-3EF3-5B41-67E5239A5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1" y="1514559"/>
            <a:ext cx="11622478" cy="382888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FF7A376-A9DB-CBC0-8AF2-C4C7A6EE858C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7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4249-483A-4532-9EE8-BDC7E48D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76"/>
            <a:ext cx="10515600" cy="973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Takeaways and Research Impact</a:t>
            </a:r>
            <a:endParaRPr lang="en-US" sz="5400" b="1" dirty="0">
              <a:solidFill>
                <a:srgbClr val="13377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D789F-4990-4CBE-886A-83BB7049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2811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paper statically models a mobile, curved-link tensegrity robot using a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  representation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provides subsequent simulation and validation. The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generalizable modeling framework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adaptable to robots with multiple points of contact and different morphologies;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analytically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proves the hybrid nature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system where the robot exists in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states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Each state corresponds to  the motion where the robot instantaneously pivots about the end of one curved-link and rolls along the other;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simulations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input-output relationship between the internal mass position and ground contact points, equivalently, the robot orientation;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tetherless robot prototype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experimentally validates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static model with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2723AFA-EE71-2C1B-B662-AA55E9589112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20072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B06D8-7CF0-3627-5949-304436CEC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C090-BC05-A7A1-1B84-12246518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110"/>
            <a:ext cx="10515600" cy="973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n w="12700">
                  <a:noFill/>
                </a:ln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en-US" sz="5400" b="1" dirty="0">
              <a:ln w="12700">
                <a:noFill/>
              </a:ln>
              <a:solidFill>
                <a:srgbClr val="13377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3D460-CEDD-0214-20DC-A746E287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404" y="4930612"/>
            <a:ext cx="3347192" cy="1884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9285DE-ACB7-6A4F-3991-EBDE3B2779A5}"/>
              </a:ext>
            </a:extLst>
          </p:cNvPr>
          <p:cNvSpPr txBox="1"/>
          <p:nvPr/>
        </p:nvSpPr>
        <p:spPr>
          <a:xfrm>
            <a:off x="2932247" y="3414995"/>
            <a:ext cx="8621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Ervin and V. Vikas, "Geometric Static Modeling Framework for Piecewise-Continuous Curved-Link Multi Point-of-Contact Tensegrity Robots,"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Robotics and Automation Letters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9, no. 12, pp. 11066-11073, Dec. 2024,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10.1109/LRA.2024.3486199.</a:t>
            </a:r>
          </a:p>
        </p:txBody>
      </p:sp>
      <p:pic>
        <p:nvPicPr>
          <p:cNvPr id="9" name="Picture 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FB69D78-8553-8754-B9F9-4620BA3DA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1" t="9951" r="9152" b="8546"/>
          <a:stretch/>
        </p:blipFill>
        <p:spPr>
          <a:xfrm>
            <a:off x="964342" y="2914775"/>
            <a:ext cx="1950587" cy="194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D85DC6-7D54-BAF9-9B6C-BB6869D80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2" t="32400" r="17465" b="26508"/>
          <a:stretch/>
        </p:blipFill>
        <p:spPr>
          <a:xfrm>
            <a:off x="1975353" y="5548441"/>
            <a:ext cx="2287014" cy="118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DC90C7-0801-322E-0CD0-D1CE12401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31"/>
          <a:stretch/>
        </p:blipFill>
        <p:spPr bwMode="auto">
          <a:xfrm>
            <a:off x="74428" y="5782994"/>
            <a:ext cx="1792296" cy="8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National Science Foundation - Wikipedia">
            <a:extLst>
              <a:ext uri="{FF2B5EF4-FFF2-40B4-BE49-F238E27FC236}">
                <a16:creationId xmlns:a16="http://schemas.microsoft.com/office/drawing/2014/main" id="{65E9DF33-3E71-70CB-BCC1-BBD33DCC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433" y="5485155"/>
            <a:ext cx="1295333" cy="13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22B23994-985F-8607-8240-E0FF39425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83" y="5596993"/>
            <a:ext cx="1155148" cy="115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370ACBD3-EE57-A99A-C286-E093A4955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7" b="70442"/>
          <a:stretch/>
        </p:blipFill>
        <p:spPr bwMode="auto">
          <a:xfrm>
            <a:off x="9310965" y="5525872"/>
            <a:ext cx="1295333" cy="129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8384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F7C250-1B7F-CDA7-2535-F2F6E755D03A}"/>
              </a:ext>
            </a:extLst>
          </p:cNvPr>
          <p:cNvSpPr txBox="1"/>
          <p:nvPr/>
        </p:nvSpPr>
        <p:spPr>
          <a:xfrm>
            <a:off x="1523024" y="741273"/>
            <a:ext cx="9145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Discontinuous, curved morphology well suited for space applications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DFBED4C-0945-1195-87F8-D1E98DD691BA}"/>
              </a:ext>
            </a:extLst>
          </p:cNvPr>
          <p:cNvSpPr txBox="1">
            <a:spLocks/>
          </p:cNvSpPr>
          <p:nvPr/>
        </p:nvSpPr>
        <p:spPr>
          <a:xfrm>
            <a:off x="838200" y="94982"/>
            <a:ext cx="105156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</a:rPr>
              <a:t>Motivation</a:t>
            </a:r>
          </a:p>
        </p:txBody>
      </p:sp>
      <p:pic>
        <p:nvPicPr>
          <p:cNvPr id="2" name="Picture 2" descr="NASA grant fuels lunar agriculture research - College of Natural Sciences">
            <a:extLst>
              <a:ext uri="{FF2B5EF4-FFF2-40B4-BE49-F238E27FC236}">
                <a16:creationId xmlns:a16="http://schemas.microsoft.com/office/drawing/2014/main" id="{A8776867-531F-0C59-E867-19915F50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975" y="1434588"/>
            <a:ext cx="8976049" cy="50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0BB9C-B442-EFE0-5A82-3BC4203A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608" y="3956180"/>
            <a:ext cx="776151" cy="437022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6D09092-A8EE-8E6D-1FA4-24C6A863B458}"/>
              </a:ext>
            </a:extLst>
          </p:cNvPr>
          <p:cNvPicPr>
            <a:picLocks noChangeAspect="1"/>
          </p:cNvPicPr>
          <p:nvPr/>
        </p:nvPicPr>
        <p:blipFill>
          <a:blip r:embed="rId5" r:link="rId6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4570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5B62D83A-7633-4187-9445-00957FAFD6A6}"/>
              </a:ext>
            </a:extLst>
          </p:cNvPr>
          <p:cNvSpPr txBox="1">
            <a:spLocks/>
          </p:cNvSpPr>
          <p:nvPr/>
        </p:nvSpPr>
        <p:spPr>
          <a:xfrm>
            <a:off x="838200" y="94982"/>
            <a:ext cx="105156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</a:rPr>
              <a:t>Critical Terminology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FBA90F-F2A6-30C3-4108-EA1915634FD7}"/>
              </a:ext>
            </a:extLst>
          </p:cNvPr>
          <p:cNvSpPr txBox="1"/>
          <p:nvPr/>
        </p:nvSpPr>
        <p:spPr>
          <a:xfrm>
            <a:off x="838200" y="1423986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Tensegrity mechanism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Synergistically combine </a:t>
            </a:r>
            <a:r>
              <a:rPr lang="en-US" sz="2400" i="1" u="sng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en-US" sz="2400" i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(pre-stressed cables) with </a:t>
            </a:r>
            <a:r>
              <a:rPr lang="en-US" sz="2400" i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(rigid rods) to achieve </a:t>
            </a:r>
            <a:r>
              <a:rPr lang="en-US" sz="2400" i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 int</a:t>
            </a:r>
            <a:r>
              <a:rPr lang="en-US" sz="2400" i="1" u="sng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egrity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Screw Theory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Framework used to geometrically model motion of rigid bodies as twists along a screw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system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The robot moves in four different states: it always rolls along the entirety of one arc while pivoting about an endpoint of the other until swapping arcs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Piecewise continuous movement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Rolling produces continuous movement in different directions that instantaneously flip when updating pivot points; when combined, the movement generates a straight 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 robot orientation where tip-over does not occur regardless of internal mass positions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C67517F-BAB2-C953-19DD-07BEB4B90CC3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7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AE232-68CB-3D39-D938-81CF31CD6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22548B38-140B-70D1-951D-5A8277170CAE}"/>
              </a:ext>
            </a:extLst>
          </p:cNvPr>
          <p:cNvSpPr txBox="1">
            <a:spLocks/>
          </p:cNvSpPr>
          <p:nvPr/>
        </p:nvSpPr>
        <p:spPr>
          <a:xfrm>
            <a:off x="838200" y="94982"/>
            <a:ext cx="105156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u="sng" dirty="0">
                <a:latin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</a:rPr>
              <a:t>ensegrity </a:t>
            </a:r>
            <a:r>
              <a:rPr lang="en-US" u="sng" dirty="0" err="1">
                <a:latin typeface="Times New Roman" panose="02020603050405020304" pitchFamily="18" charset="0"/>
              </a:rPr>
              <a:t>eXplo</a:t>
            </a:r>
            <a:r>
              <a:rPr lang="en-US" dirty="0" err="1">
                <a:latin typeface="Times New Roman" panose="02020603050405020304" pitchFamily="18" charset="0"/>
              </a:rPr>
              <a:t>ratory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u="sng" dirty="0">
                <a:latin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</a:rPr>
              <a:t>obot (</a:t>
            </a:r>
            <a:r>
              <a:rPr lang="en-US" dirty="0" err="1">
                <a:latin typeface="Times New Roman" panose="02020603050405020304" pitchFamily="18" charset="0"/>
              </a:rPr>
              <a:t>TeXploR</a:t>
            </a:r>
            <a:r>
              <a:rPr lang="en-US" dirty="0">
                <a:latin typeface="Times New Roman" panose="02020603050405020304" pitchFamily="18" charset="0"/>
              </a:rPr>
              <a:t>) Design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C9D3BE-B89E-E449-BB50-C0722D96595A}"/>
              </a:ext>
            </a:extLst>
          </p:cNvPr>
          <p:cNvSpPr txBox="1"/>
          <p:nvPr/>
        </p:nvSpPr>
        <p:spPr>
          <a:xfrm>
            <a:off x="1986176" y="738871"/>
            <a:ext cx="821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Curved-links with two points of contact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5D4672-45C2-5CE9-BC56-230D8120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180" y="1351279"/>
            <a:ext cx="6931639" cy="4525264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0697BD2-3D6B-9C46-3513-B1E258E6F516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9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err="1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TeXploR</a:t>
            </a:r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Prototype Mechatronics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E1A9B-F258-5A57-B57A-E67121570DCC}"/>
              </a:ext>
            </a:extLst>
          </p:cNvPr>
          <p:cNvSpPr txBox="1"/>
          <p:nvPr/>
        </p:nvSpPr>
        <p:spPr>
          <a:xfrm>
            <a:off x="1986176" y="738871"/>
            <a:ext cx="821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electronics mounted internally and shift along arc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19379-6FDC-A6FA-6C6C-6219882E9FF3}"/>
              </a:ext>
            </a:extLst>
          </p:cNvPr>
          <p:cNvSpPr/>
          <p:nvPr/>
        </p:nvSpPr>
        <p:spPr>
          <a:xfrm>
            <a:off x="487680" y="1859943"/>
            <a:ext cx="5173564" cy="38053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B26B1-939F-81DF-B420-9797A770D061}"/>
              </a:ext>
            </a:extLst>
          </p:cNvPr>
          <p:cNvSpPr txBox="1"/>
          <p:nvPr/>
        </p:nvSpPr>
        <p:spPr>
          <a:xfrm>
            <a:off x="1587644" y="1955707"/>
            <a:ext cx="297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Internal Mass Shifting</a:t>
            </a:r>
            <a:endParaRPr lang="en-US" sz="2400" b="1" u="sng" dirty="0"/>
          </a:p>
        </p:txBody>
      </p:sp>
      <p:pic>
        <p:nvPicPr>
          <p:cNvPr id="15" name="Picture 14" descr="A diagram of a mass-produced telescope&#10;&#10;Description automatically generated with medium confidence">
            <a:extLst>
              <a:ext uri="{FF2B5EF4-FFF2-40B4-BE49-F238E27FC236}">
                <a16:creationId xmlns:a16="http://schemas.microsoft.com/office/drawing/2014/main" id="{EE0EDFFF-6E4F-0DAC-5497-F47368391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48" y="1721253"/>
            <a:ext cx="5040586" cy="4165240"/>
          </a:xfrm>
          <a:prstGeom prst="rect">
            <a:avLst/>
          </a:prstGeom>
        </p:spPr>
      </p:pic>
      <p:pic>
        <p:nvPicPr>
          <p:cNvPr id="16" name="Untitled">
            <a:hlinkClick r:id="" action="ppaction://media"/>
            <a:extLst>
              <a:ext uri="{FF2B5EF4-FFF2-40B4-BE49-F238E27FC236}">
                <a16:creationId xmlns:a16="http://schemas.microsoft.com/office/drawing/2014/main" id="{9AC35B00-D86F-523E-9337-8AC0789835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069" y="2701801"/>
            <a:ext cx="4762784" cy="267906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2F070B-E1F2-02E0-1B01-825AC78178FC}"/>
              </a:ext>
            </a:extLst>
          </p:cNvPr>
          <p:cNvPicPr>
            <a:picLocks noChangeAspect="1"/>
          </p:cNvPicPr>
          <p:nvPr/>
        </p:nvPicPr>
        <p:blipFill>
          <a:blip r:embed="rId7" r:link="rId8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76476-C054-25F4-FA40-41DA843E7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71048B8-80E5-3890-4B3A-B74D8A9B49FE}"/>
              </a:ext>
            </a:extLst>
          </p:cNvPr>
          <p:cNvSpPr txBox="1">
            <a:spLocks/>
          </p:cNvSpPr>
          <p:nvPr/>
        </p:nvSpPr>
        <p:spPr>
          <a:xfrm>
            <a:off x="838200" y="94982"/>
            <a:ext cx="105156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</a:rPr>
              <a:t>Kinematics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2E397-B7F7-0C2D-17BC-AC8E5D50B52C}"/>
              </a:ext>
            </a:extLst>
          </p:cNvPr>
          <p:cNvSpPr txBox="1"/>
          <p:nvPr/>
        </p:nvSpPr>
        <p:spPr>
          <a:xfrm>
            <a:off x="1986176" y="738871"/>
            <a:ext cx="821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 representation using Screw Theory</a:t>
            </a:r>
          </a:p>
        </p:txBody>
      </p:sp>
      <p:pic>
        <p:nvPicPr>
          <p:cNvPr id="3" name="Picture 2" descr="A diagram of a circle with circles and lines&#10;&#10;Description automatically generated">
            <a:extLst>
              <a:ext uri="{FF2B5EF4-FFF2-40B4-BE49-F238E27FC236}">
                <a16:creationId xmlns:a16="http://schemas.microsoft.com/office/drawing/2014/main" id="{73CD574B-6DC1-ABE4-CF0E-6FB0887B9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93" y="1913278"/>
            <a:ext cx="6652337" cy="4709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024D98-9E01-CD16-3733-E0E118F9F6E3}"/>
                  </a:ext>
                </a:extLst>
              </p:cNvPr>
              <p:cNvSpPr txBox="1"/>
              <p:nvPr/>
            </p:nvSpPr>
            <p:spPr>
              <a:xfrm>
                <a:off x="7880927" y="1652969"/>
                <a:ext cx="1658067" cy="2215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1" i="0" dirty="0"/>
                  <a:t>shifting mass</a:t>
                </a:r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1" i="0" dirty="0"/>
                  <a:t>ground contact</a:t>
                </a:r>
              </a:p>
              <a:p>
                <a:pPr algn="ctr"/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1" i="0" dirty="0"/>
                  <a:t>tangent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024D98-9E01-CD16-3733-E0E118F9F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27" y="1652969"/>
                <a:ext cx="1658067" cy="2215991"/>
              </a:xfrm>
              <a:prstGeom prst="rect">
                <a:avLst/>
              </a:prstGeom>
              <a:blipFill>
                <a:blip r:embed="rId4"/>
                <a:stretch>
                  <a:fillRect l="-2206" r="-1838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421DE39-0A05-EC7C-F824-B23448958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697" y="3010220"/>
            <a:ext cx="2726884" cy="1024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5D24D-6A07-ABEF-D9A3-36EA71CEC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56" y="4135811"/>
            <a:ext cx="4427166" cy="828614"/>
          </a:xfrm>
          <a:prstGeom prst="rect">
            <a:avLst/>
          </a:prstGeom>
        </p:spPr>
      </p:pic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184FBD40-17BD-8FF2-5289-79C8E55A7E96}"/>
              </a:ext>
            </a:extLst>
          </p:cNvPr>
          <p:cNvPicPr>
            <a:picLocks noChangeAspect="1"/>
          </p:cNvPicPr>
          <p:nvPr/>
        </p:nvPicPr>
        <p:blipFill>
          <a:blip r:embed="rId7" r:link="rId8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12901-F2A6-AD14-D275-5AAF214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9EE1E117-09F5-3AF8-00C3-DFC07DDF34CB}"/>
              </a:ext>
            </a:extLst>
          </p:cNvPr>
          <p:cNvSpPr txBox="1">
            <a:spLocks/>
          </p:cNvSpPr>
          <p:nvPr/>
        </p:nvSpPr>
        <p:spPr>
          <a:xfrm>
            <a:off x="0" y="54445"/>
            <a:ext cx="121920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</a:rPr>
              <a:t>Hybrid State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B5C4A-B38A-02FD-B3F4-7F9D45457AE3}"/>
              </a:ext>
            </a:extLst>
          </p:cNvPr>
          <p:cNvSpPr txBox="1"/>
          <p:nvPr/>
        </p:nvSpPr>
        <p:spPr>
          <a:xfrm>
            <a:off x="1986176" y="738871"/>
            <a:ext cx="8219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states of locomotion for rolling sequence from holonomic constraints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DB7C4-339F-08FA-6EB2-D8C304D6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900" y="1877065"/>
            <a:ext cx="4941810" cy="4526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2BEF1-0D20-EF48-1A6B-AEA13C9A7A93}"/>
                  </a:ext>
                </a:extLst>
              </p:cNvPr>
              <p:cNvSpPr txBox="1"/>
              <p:nvPr/>
            </p:nvSpPr>
            <p:spPr>
              <a:xfrm>
                <a:off x="724276" y="2790249"/>
                <a:ext cx="4490519" cy="30469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Case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undefined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State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	    or</a:t>
                </a:r>
              </a:p>
              <a:p>
                <a:r>
                  <a:rPr lang="en-US" dirty="0"/>
                  <a:t>		         State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=180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Case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undefined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State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	    or</a:t>
                </a:r>
              </a:p>
              <a:p>
                <a:r>
                  <a:rPr lang="en-US" dirty="0"/>
                  <a:t>		         State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=180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Case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defined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			or</a:t>
                </a:r>
              </a:p>
              <a:p>
                <a:r>
                  <a:rPr lang="en-US" dirty="0"/>
                  <a:t>	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+180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2BEF1-0D20-EF48-1A6B-AEA13C9A7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76" y="2790249"/>
                <a:ext cx="4490519" cy="3046988"/>
              </a:xfrm>
              <a:prstGeom prst="rect">
                <a:avLst/>
              </a:prstGeom>
              <a:blipFill>
                <a:blip r:embed="rId4"/>
                <a:stretch>
                  <a:fillRect l="-3261" t="-2600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F174E8-FEE2-0C84-6D62-C920CBD17441}"/>
              </a:ext>
            </a:extLst>
          </p:cNvPr>
          <p:cNvSpPr/>
          <p:nvPr/>
        </p:nvSpPr>
        <p:spPr>
          <a:xfrm>
            <a:off x="2942376" y="2670772"/>
            <a:ext cx="1874068" cy="21547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27B4DF0A-BD2E-537D-CC37-4C309CFCBA5C}"/>
              </a:ext>
            </a:extLst>
          </p:cNvPr>
          <p:cNvSpPr/>
          <p:nvPr/>
        </p:nvSpPr>
        <p:spPr>
          <a:xfrm>
            <a:off x="0" y="4474389"/>
            <a:ext cx="5427101" cy="1802602"/>
          </a:xfrm>
          <a:prstGeom prst="mathMultiply">
            <a:avLst>
              <a:gd name="adj1" fmla="val 14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839ED7B-5B89-1D39-5240-6043542E6716}"/>
              </a:ext>
            </a:extLst>
          </p:cNvPr>
          <p:cNvPicPr>
            <a:picLocks noChangeAspect="1"/>
          </p:cNvPicPr>
          <p:nvPr/>
        </p:nvPicPr>
        <p:blipFill>
          <a:blip r:embed="rId5" r:link="rId6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 Static Modeling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E1A9B-F258-5A57-B57A-E67121570DCC}"/>
              </a:ext>
            </a:extLst>
          </p:cNvPr>
          <p:cNvSpPr txBox="1"/>
          <p:nvPr/>
        </p:nvSpPr>
        <p:spPr>
          <a:xfrm>
            <a:off x="1986176" y="738871"/>
            <a:ext cx="821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mass inputs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equilibrium position output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DA74C8-B9AF-2602-97D1-200F5A54BBDB}"/>
              </a:ext>
            </a:extLst>
          </p:cNvPr>
          <p:cNvSpPr/>
          <p:nvPr/>
        </p:nvSpPr>
        <p:spPr>
          <a:xfrm>
            <a:off x="3535963" y="1667431"/>
            <a:ext cx="914400" cy="656948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FA9E2B-2B5E-6692-6A2F-5ADFB8F2E868}"/>
              </a:ext>
            </a:extLst>
          </p:cNvPr>
          <p:cNvCxnSpPr>
            <a:cxnSpLocks/>
          </p:cNvCxnSpPr>
          <p:nvPr/>
        </p:nvCxnSpPr>
        <p:spPr>
          <a:xfrm>
            <a:off x="1001162" y="1594109"/>
            <a:ext cx="0" cy="4234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8D701-468C-C30C-0328-724012F0BCE0}"/>
              </a:ext>
            </a:extLst>
          </p:cNvPr>
          <p:cNvSpPr txBox="1"/>
          <p:nvPr/>
        </p:nvSpPr>
        <p:spPr>
          <a:xfrm>
            <a:off x="260160" y="1936097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693D4-5C06-EF3C-A319-290C45978875}"/>
              </a:ext>
            </a:extLst>
          </p:cNvPr>
          <p:cNvSpPr txBox="1"/>
          <p:nvPr/>
        </p:nvSpPr>
        <p:spPr>
          <a:xfrm>
            <a:off x="-42501" y="1297162"/>
            <a:ext cx="22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Holonomic constraints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E1467-79D5-2ACC-002E-24613A651CE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771984" y="2120763"/>
            <a:ext cx="14782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9A03CFC-2AD2-7750-23BA-D286FD9EB325}"/>
              </a:ext>
            </a:extLst>
          </p:cNvPr>
          <p:cNvSpPr/>
          <p:nvPr/>
        </p:nvSpPr>
        <p:spPr>
          <a:xfrm>
            <a:off x="6677433" y="1607623"/>
            <a:ext cx="914400" cy="656948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State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6C4997-1297-9846-054A-1C68DC837050}"/>
              </a:ext>
            </a:extLst>
          </p:cNvPr>
          <p:cNvSpPr txBox="1"/>
          <p:nvPr/>
        </p:nvSpPr>
        <p:spPr>
          <a:xfrm>
            <a:off x="5587702" y="1244932"/>
            <a:ext cx="967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...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EB14CC0-08B1-C6FC-B079-01266FF617A1}"/>
              </a:ext>
            </a:extLst>
          </p:cNvPr>
          <p:cNvSpPr/>
          <p:nvPr/>
        </p:nvSpPr>
        <p:spPr>
          <a:xfrm rot="5400000">
            <a:off x="3862816" y="252004"/>
            <a:ext cx="369331" cy="4550994"/>
          </a:xfrm>
          <a:prstGeom prst="leftBrace">
            <a:avLst>
              <a:gd name="adj1" fmla="val 71492"/>
              <a:gd name="adj2" fmla="val 5103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7D96FC-FE0F-35D9-0062-DC4DC786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398" y="2971973"/>
            <a:ext cx="4626544" cy="25408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34BCA8-36F8-D9FE-DC63-11399E8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44" y="2615397"/>
            <a:ext cx="4809477" cy="23331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A0AD54-204C-474C-E7D9-4D4CCE030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537" y="5019612"/>
            <a:ext cx="5047684" cy="159843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155F1-B7C3-58C8-0789-45D4424582C5}"/>
              </a:ext>
            </a:extLst>
          </p:cNvPr>
          <p:cNvCxnSpPr/>
          <p:nvPr/>
        </p:nvCxnSpPr>
        <p:spPr>
          <a:xfrm>
            <a:off x="3675706" y="3255897"/>
            <a:ext cx="1131683" cy="624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F6676A-F503-3CF8-7CA9-98D7F6A09D40}"/>
              </a:ext>
            </a:extLst>
          </p:cNvPr>
          <p:cNvCxnSpPr/>
          <p:nvPr/>
        </p:nvCxnSpPr>
        <p:spPr>
          <a:xfrm>
            <a:off x="2796696" y="4432520"/>
            <a:ext cx="1131683" cy="624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19D0F7-71EE-ACB0-C6D7-F633E7B012A5}"/>
              </a:ext>
            </a:extLst>
          </p:cNvPr>
          <p:cNvCxnSpPr/>
          <p:nvPr/>
        </p:nvCxnSpPr>
        <p:spPr>
          <a:xfrm>
            <a:off x="4856476" y="4442422"/>
            <a:ext cx="1131683" cy="624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C23E20-0EE8-8C6F-6BE1-98C9D60BB896}"/>
              </a:ext>
            </a:extLst>
          </p:cNvPr>
          <p:cNvSpPr/>
          <p:nvPr/>
        </p:nvSpPr>
        <p:spPr>
          <a:xfrm>
            <a:off x="4327556" y="5107116"/>
            <a:ext cx="1660604" cy="53993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316AB3-B0A1-0C03-D44B-F4B5D9951B60}"/>
              </a:ext>
            </a:extLst>
          </p:cNvPr>
          <p:cNvSpPr/>
          <p:nvPr/>
        </p:nvSpPr>
        <p:spPr>
          <a:xfrm>
            <a:off x="11353800" y="5089010"/>
            <a:ext cx="298010" cy="269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AB337A-024D-3778-5A3D-08FDA1FC7CDF}"/>
              </a:ext>
            </a:extLst>
          </p:cNvPr>
          <p:cNvSpPr/>
          <p:nvPr/>
        </p:nvSpPr>
        <p:spPr>
          <a:xfrm>
            <a:off x="11353800" y="4442422"/>
            <a:ext cx="298010" cy="269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B1DD753-1C57-C1DA-36B6-0A44E031F59F}"/>
              </a:ext>
            </a:extLst>
          </p:cNvPr>
          <p:cNvPicPr>
            <a:picLocks noChangeAspect="1"/>
          </p:cNvPicPr>
          <p:nvPr/>
        </p:nvPicPr>
        <p:blipFill>
          <a:blip r:embed="rId6" r:link="rId7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9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Quasi-Static Simulations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3BC0926-2877-D69D-D186-026B1B7DD7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t="5334" r="8105" b="2405"/>
          <a:stretch/>
        </p:blipFill>
        <p:spPr>
          <a:xfrm>
            <a:off x="195740" y="886370"/>
            <a:ext cx="4997384" cy="5689600"/>
          </a:xfrm>
          <a:prstGeom prst="rect">
            <a:avLst/>
          </a:prstGeom>
        </p:spPr>
      </p:pic>
      <p:pic>
        <p:nvPicPr>
          <p:cNvPr id="13" name="supplemental_static_equilibrium_path_simulations">
            <a:hlinkClick r:id="" action="ppaction://media"/>
            <a:extLst>
              <a:ext uri="{FF2B5EF4-FFF2-40B4-BE49-F238E27FC236}">
                <a16:creationId xmlns:a16="http://schemas.microsoft.com/office/drawing/2014/main" id="{F2DBDCF7-A4EA-D54D-0FE5-8BA07F76E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566" r="9352"/>
          <a:stretch/>
        </p:blipFill>
        <p:spPr>
          <a:xfrm>
            <a:off x="5578887" y="1239870"/>
            <a:ext cx="6108856" cy="54760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CC0924-F61D-228F-68F0-8968A525868A}"/>
              </a:ext>
            </a:extLst>
          </p:cNvPr>
          <p:cNvSpPr/>
          <p:nvPr/>
        </p:nvSpPr>
        <p:spPr>
          <a:xfrm>
            <a:off x="494926" y="6309695"/>
            <a:ext cx="4688867" cy="81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9A12B-B04F-0C75-290D-0FA9A13DB69B}"/>
              </a:ext>
            </a:extLst>
          </p:cNvPr>
          <p:cNvSpPr txBox="1"/>
          <p:nvPr/>
        </p:nvSpPr>
        <p:spPr>
          <a:xfrm>
            <a:off x="405875" y="6185525"/>
            <a:ext cx="51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0       20       40       60      80      100    120    140     160    180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46EB5E-CD39-A14D-D270-03842635F4B9}"/>
                  </a:ext>
                </a:extLst>
              </p:cNvPr>
              <p:cNvSpPr txBox="1"/>
              <p:nvPr/>
            </p:nvSpPr>
            <p:spPr>
              <a:xfrm>
                <a:off x="2694432" y="6400412"/>
                <a:ext cx="30130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46EB5E-CD39-A14D-D270-03842635F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32" y="6400412"/>
                <a:ext cx="301301" cy="276999"/>
              </a:xfrm>
              <a:prstGeom prst="rect">
                <a:avLst/>
              </a:prstGeom>
              <a:blipFill>
                <a:blip r:embed="rId7"/>
                <a:stretch>
                  <a:fillRect l="-28571" t="-2222" r="-81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BA63155-F7B5-FDF1-741C-4F0F36A10A55}"/>
              </a:ext>
            </a:extLst>
          </p:cNvPr>
          <p:cNvSpPr/>
          <p:nvPr/>
        </p:nvSpPr>
        <p:spPr>
          <a:xfrm>
            <a:off x="405875" y="2985796"/>
            <a:ext cx="4777918" cy="279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FF3848-C028-3096-C1C3-D3D6E37ECB08}"/>
              </a:ext>
            </a:extLst>
          </p:cNvPr>
          <p:cNvSpPr/>
          <p:nvPr/>
        </p:nvSpPr>
        <p:spPr>
          <a:xfrm>
            <a:off x="487591" y="5827634"/>
            <a:ext cx="4777918" cy="279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7A36D-4DD5-C29F-D556-B0F0BC996341}"/>
                  </a:ext>
                </a:extLst>
              </p:cNvPr>
              <p:cNvSpPr txBox="1"/>
              <p:nvPr/>
            </p:nvSpPr>
            <p:spPr>
              <a:xfrm>
                <a:off x="1353934" y="3099858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7A36D-4DD5-C29F-D556-B0F0BC996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34" y="3099858"/>
                <a:ext cx="238270" cy="215444"/>
              </a:xfrm>
              <a:prstGeom prst="rect">
                <a:avLst/>
              </a:prstGeom>
              <a:blipFill>
                <a:blip r:embed="rId8"/>
                <a:stretch>
                  <a:fillRect l="-17949" r="-76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C97F56-E3E3-A2E1-6A5F-AE9221B6A13A}"/>
                  </a:ext>
                </a:extLst>
              </p:cNvPr>
              <p:cNvSpPr txBox="1"/>
              <p:nvPr/>
            </p:nvSpPr>
            <p:spPr>
              <a:xfrm>
                <a:off x="4065554" y="3102072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C97F56-E3E3-A2E1-6A5F-AE9221B6A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54" y="3102072"/>
                <a:ext cx="238270" cy="215444"/>
              </a:xfrm>
              <a:prstGeom prst="rect">
                <a:avLst/>
              </a:prstGeom>
              <a:blipFill>
                <a:blip r:embed="rId9"/>
                <a:stretch>
                  <a:fillRect l="-20513" r="-51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8D7315-0642-FF19-0E71-A5EB6346F7A8}"/>
                  </a:ext>
                </a:extLst>
              </p:cNvPr>
              <p:cNvSpPr txBox="1"/>
              <p:nvPr/>
            </p:nvSpPr>
            <p:spPr>
              <a:xfrm rot="16200000">
                <a:off x="95267" y="1905211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8D7315-0642-FF19-0E71-A5EB6346F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5267" y="1905211"/>
                <a:ext cx="238270" cy="215444"/>
              </a:xfrm>
              <a:prstGeom prst="rect">
                <a:avLst/>
              </a:prstGeom>
              <a:blipFill>
                <a:blip r:embed="rId10"/>
                <a:stretch>
                  <a:fillRect t="-7692" r="-14286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3302D-8EFF-ED9A-344E-E3714D814923}"/>
                  </a:ext>
                </a:extLst>
              </p:cNvPr>
              <p:cNvSpPr txBox="1"/>
              <p:nvPr/>
            </p:nvSpPr>
            <p:spPr>
              <a:xfrm rot="16200000">
                <a:off x="2809284" y="1905211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3302D-8EFF-ED9A-344E-E3714D814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9284" y="1905211"/>
                <a:ext cx="238270" cy="215444"/>
              </a:xfrm>
              <a:prstGeom prst="rect">
                <a:avLst/>
              </a:prstGeom>
              <a:blipFill>
                <a:blip r:embed="rId10"/>
                <a:stretch>
                  <a:fillRect t="-7692" r="-14286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774492-D5BC-A93A-E981-F51A7653E8C0}"/>
                  </a:ext>
                </a:extLst>
              </p:cNvPr>
              <p:cNvSpPr txBox="1"/>
              <p:nvPr/>
            </p:nvSpPr>
            <p:spPr>
              <a:xfrm rot="16200000">
                <a:off x="95267" y="4737346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774492-D5BC-A93A-E981-F51A7653E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5267" y="4737346"/>
                <a:ext cx="238270" cy="215444"/>
              </a:xfrm>
              <a:prstGeom prst="rect">
                <a:avLst/>
              </a:prstGeom>
              <a:blipFill>
                <a:blip r:embed="rId11"/>
                <a:stretch>
                  <a:fillRect t="-5128" r="-1428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EFCE0B-D0A4-3B0D-F563-701604C8986E}"/>
                  </a:ext>
                </a:extLst>
              </p:cNvPr>
              <p:cNvSpPr txBox="1"/>
              <p:nvPr/>
            </p:nvSpPr>
            <p:spPr>
              <a:xfrm rot="16200000">
                <a:off x="2809284" y="4737346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EFCE0B-D0A4-3B0D-F563-701604C89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9284" y="4737346"/>
                <a:ext cx="238270" cy="215444"/>
              </a:xfrm>
              <a:prstGeom prst="rect">
                <a:avLst/>
              </a:prstGeom>
              <a:blipFill>
                <a:blip r:embed="rId11"/>
                <a:stretch>
                  <a:fillRect t="-5128" r="-1428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03904BC-2C23-150B-D624-E773ED545AF4}"/>
              </a:ext>
            </a:extLst>
          </p:cNvPr>
          <p:cNvSpPr/>
          <p:nvPr/>
        </p:nvSpPr>
        <p:spPr>
          <a:xfrm rot="16200000">
            <a:off x="-2011209" y="3377229"/>
            <a:ext cx="4886124" cy="18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9297F5-F04D-6699-962B-CDA83BAF3340}"/>
                  </a:ext>
                </a:extLst>
              </p:cNvPr>
              <p:cNvSpPr txBox="1"/>
              <p:nvPr/>
            </p:nvSpPr>
            <p:spPr>
              <a:xfrm>
                <a:off x="1363265" y="5930018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9297F5-F04D-6699-962B-CDA83BAF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65" y="5930018"/>
                <a:ext cx="238270" cy="215444"/>
              </a:xfrm>
              <a:prstGeom prst="rect">
                <a:avLst/>
              </a:prstGeom>
              <a:blipFill>
                <a:blip r:embed="rId9"/>
                <a:stretch>
                  <a:fillRect l="-20513" r="-51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A4CCEC-E779-0121-A008-14BC71563514}"/>
                  </a:ext>
                </a:extLst>
              </p:cNvPr>
              <p:cNvSpPr txBox="1"/>
              <p:nvPr/>
            </p:nvSpPr>
            <p:spPr>
              <a:xfrm>
                <a:off x="4074885" y="5932232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A4CCEC-E779-0121-A008-14BC71563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885" y="5932232"/>
                <a:ext cx="238270" cy="215444"/>
              </a:xfrm>
              <a:prstGeom prst="rect">
                <a:avLst/>
              </a:prstGeom>
              <a:blipFill>
                <a:blip r:embed="rId12"/>
                <a:stretch>
                  <a:fillRect l="-17500" r="-500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7701A82-D1E1-9AF4-00C7-1FB26EC00635}"/>
              </a:ext>
            </a:extLst>
          </p:cNvPr>
          <p:cNvSpPr txBox="1"/>
          <p:nvPr/>
        </p:nvSpPr>
        <p:spPr>
          <a:xfrm>
            <a:off x="148689" y="909796"/>
            <a:ext cx="458844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6F67E8-F493-BC7D-F7A8-9CBD0D99C257}"/>
              </a:ext>
            </a:extLst>
          </p:cNvPr>
          <p:cNvSpPr/>
          <p:nvPr/>
        </p:nvSpPr>
        <p:spPr>
          <a:xfrm rot="16200000">
            <a:off x="689181" y="3349522"/>
            <a:ext cx="4886124" cy="18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0673AB-CBFB-BF09-69B0-FDACF0DE7842}"/>
              </a:ext>
            </a:extLst>
          </p:cNvPr>
          <p:cNvSpPr txBox="1"/>
          <p:nvPr/>
        </p:nvSpPr>
        <p:spPr>
          <a:xfrm>
            <a:off x="396544" y="2884421"/>
            <a:ext cx="496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0        45        90      135     180                0        45        90      135     180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C53BA2-2C1D-9086-9CBA-B80A23A95A0F}"/>
              </a:ext>
            </a:extLst>
          </p:cNvPr>
          <p:cNvSpPr txBox="1"/>
          <p:nvPr/>
        </p:nvSpPr>
        <p:spPr>
          <a:xfrm>
            <a:off x="405875" y="5723912"/>
            <a:ext cx="496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0        45        90      135     180                0        45        90      135     180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7B76E-3725-8318-7E4F-0FD20A8EE25E}"/>
              </a:ext>
            </a:extLst>
          </p:cNvPr>
          <p:cNvSpPr txBox="1"/>
          <p:nvPr/>
        </p:nvSpPr>
        <p:spPr>
          <a:xfrm>
            <a:off x="2848349" y="903571"/>
            <a:ext cx="458844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B11B92-DBDF-16BA-D59B-D06EC12FA659}"/>
              </a:ext>
            </a:extLst>
          </p:cNvPr>
          <p:cNvSpPr/>
          <p:nvPr/>
        </p:nvSpPr>
        <p:spPr>
          <a:xfrm>
            <a:off x="1047793" y="870751"/>
            <a:ext cx="873957" cy="163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EC75B5-9731-431B-FDB6-F300D7905C08}"/>
              </a:ext>
            </a:extLst>
          </p:cNvPr>
          <p:cNvSpPr/>
          <p:nvPr/>
        </p:nvSpPr>
        <p:spPr>
          <a:xfrm>
            <a:off x="3725587" y="887204"/>
            <a:ext cx="873957" cy="163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041C4D-704C-E70F-87CB-829356E154B6}"/>
              </a:ext>
            </a:extLst>
          </p:cNvPr>
          <p:cNvSpPr/>
          <p:nvPr/>
        </p:nvSpPr>
        <p:spPr>
          <a:xfrm>
            <a:off x="1024241" y="3721839"/>
            <a:ext cx="873957" cy="163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84BE7A-BACE-D44F-442A-CF3C219E0B22}"/>
              </a:ext>
            </a:extLst>
          </p:cNvPr>
          <p:cNvSpPr/>
          <p:nvPr/>
        </p:nvSpPr>
        <p:spPr>
          <a:xfrm>
            <a:off x="3795853" y="3724503"/>
            <a:ext cx="873957" cy="163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C32CD1-B54B-A1D5-FB3A-5C275CF0AA33}"/>
              </a:ext>
            </a:extLst>
          </p:cNvPr>
          <p:cNvGrpSpPr/>
          <p:nvPr/>
        </p:nvGrpSpPr>
        <p:grpSpPr>
          <a:xfrm>
            <a:off x="800360" y="3593958"/>
            <a:ext cx="1429509" cy="338554"/>
            <a:chOff x="629248" y="644688"/>
            <a:chExt cx="1429509" cy="338554"/>
          </a:xfrm>
          <a:noFill/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205139-DD64-5416-B30E-ACE08D904A97}"/>
                </a:ext>
              </a:extLst>
            </p:cNvPr>
            <p:cNvSpPr txBox="1"/>
            <p:nvPr/>
          </p:nvSpPr>
          <p:spPr>
            <a:xfrm>
              <a:off x="629248" y="644688"/>
              <a:ext cx="87395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3: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F644411-AF6D-A0E4-95C9-39361AE3A6D3}"/>
                    </a:ext>
                  </a:extLst>
                </p:cNvPr>
                <p:cNvSpPr txBox="1"/>
                <p:nvPr/>
              </p:nvSpPr>
              <p:spPr>
                <a:xfrm>
                  <a:off x="1365555" y="703200"/>
                  <a:ext cx="693202" cy="24622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5957408-4483-E50C-805D-370858EF1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555" y="703200"/>
                  <a:ext cx="693202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9649" r="-6140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444A19-16B4-2A41-5C4E-8AF1364ACB73}"/>
              </a:ext>
            </a:extLst>
          </p:cNvPr>
          <p:cNvGrpSpPr/>
          <p:nvPr/>
        </p:nvGrpSpPr>
        <p:grpSpPr>
          <a:xfrm>
            <a:off x="776976" y="748180"/>
            <a:ext cx="1429510" cy="338554"/>
            <a:chOff x="629248" y="644688"/>
            <a:chExt cx="1429510" cy="338554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4B528C-1E98-BF8F-B914-06BF72408E38}"/>
                </a:ext>
              </a:extLst>
            </p:cNvPr>
            <p:cNvSpPr txBox="1"/>
            <p:nvPr/>
          </p:nvSpPr>
          <p:spPr>
            <a:xfrm>
              <a:off x="629248" y="644688"/>
              <a:ext cx="87395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1: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42F6855-65DB-9279-131B-1627EEB9DF9C}"/>
                    </a:ext>
                  </a:extLst>
                </p:cNvPr>
                <p:cNvSpPr txBox="1"/>
                <p:nvPr/>
              </p:nvSpPr>
              <p:spPr>
                <a:xfrm>
                  <a:off x="1365555" y="703200"/>
                  <a:ext cx="693203" cy="24622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AE56D2D-2791-0480-C2A2-BCF4DD52E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555" y="703200"/>
                  <a:ext cx="693203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9649" r="-6140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3D80C9-A476-FE4C-0938-E58DE6A6229D}"/>
              </a:ext>
            </a:extLst>
          </p:cNvPr>
          <p:cNvGrpSpPr/>
          <p:nvPr/>
        </p:nvGrpSpPr>
        <p:grpSpPr>
          <a:xfrm>
            <a:off x="3363758" y="3592221"/>
            <a:ext cx="1676373" cy="338554"/>
            <a:chOff x="629248" y="644688"/>
            <a:chExt cx="1676373" cy="338554"/>
          </a:xfrm>
          <a:noFill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3E2895-46D6-4EB5-60C3-1CEC19B2DAC9}"/>
                </a:ext>
              </a:extLst>
            </p:cNvPr>
            <p:cNvSpPr txBox="1"/>
            <p:nvPr/>
          </p:nvSpPr>
          <p:spPr>
            <a:xfrm>
              <a:off x="629248" y="644688"/>
              <a:ext cx="87395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4: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D0C9E36-81A6-97B0-BD11-BD93585E672B}"/>
                    </a:ext>
                  </a:extLst>
                </p:cNvPr>
                <p:cNvSpPr txBox="1"/>
                <p:nvPr/>
              </p:nvSpPr>
              <p:spPr>
                <a:xfrm>
                  <a:off x="1365555" y="703200"/>
                  <a:ext cx="940066" cy="24622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𝟏𝟖𝟎</m:t>
                        </m:r>
                      </m:oMath>
                    </m:oMathPara>
                  </a14:m>
                  <a:endPara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34DB4E5-8835-1176-62DE-AD440D978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555" y="703200"/>
                  <a:ext cx="94006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7143" r="-4545" b="-3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4CB1A9-36BA-85E6-C4E4-10D3AB2297C9}"/>
              </a:ext>
            </a:extLst>
          </p:cNvPr>
          <p:cNvGrpSpPr/>
          <p:nvPr/>
        </p:nvGrpSpPr>
        <p:grpSpPr>
          <a:xfrm>
            <a:off x="3355833" y="761031"/>
            <a:ext cx="1676373" cy="338554"/>
            <a:chOff x="629248" y="644688"/>
            <a:chExt cx="1676373" cy="338554"/>
          </a:xfrm>
          <a:noFill/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4F1CDC-D580-9292-F8C8-D873056E905E}"/>
                </a:ext>
              </a:extLst>
            </p:cNvPr>
            <p:cNvSpPr txBox="1"/>
            <p:nvPr/>
          </p:nvSpPr>
          <p:spPr>
            <a:xfrm>
              <a:off x="629248" y="644688"/>
              <a:ext cx="87395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2: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74E33A8-2919-6255-429D-2E9F6BD09E1B}"/>
                    </a:ext>
                  </a:extLst>
                </p:cNvPr>
                <p:cNvSpPr txBox="1"/>
                <p:nvPr/>
              </p:nvSpPr>
              <p:spPr>
                <a:xfrm>
                  <a:off x="1365555" y="703200"/>
                  <a:ext cx="940066" cy="24622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𝟏𝟖𝟎</m:t>
                        </m:r>
                      </m:oMath>
                    </m:oMathPara>
                  </a14:m>
                  <a:endPara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214E0B4-F039-587B-384A-C1743092C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555" y="703200"/>
                  <a:ext cx="94006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6494" r="-519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453C6DCD-ED30-1CAB-4581-9C87836E2C14}"/>
              </a:ext>
            </a:extLst>
          </p:cNvPr>
          <p:cNvPicPr>
            <a:picLocks noChangeAspect="1"/>
          </p:cNvPicPr>
          <p:nvPr/>
        </p:nvPicPr>
        <p:blipFill>
          <a:blip r:embed="rId17" r:link="rId18"/>
          <a:srcRect l="11634" r="8828"/>
          <a:stretch>
            <a:fillRect/>
          </a:stretch>
        </p:blipFill>
        <p:spPr>
          <a:xfrm>
            <a:off x="11164191" y="6228191"/>
            <a:ext cx="1030411" cy="6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3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1011_ARL research overview_Vv" id="{47E4AAF0-D378-4C85-9B07-89AD6FAE3F4B}" vid="{B919E86F-8AE6-4D26-B455-B0795017D4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ResearchTemplate</Template>
  <TotalTime>3651</TotalTime>
  <Words>810</Words>
  <Application>Microsoft Office PowerPoint</Application>
  <PresentationFormat>Widescreen</PresentationFormat>
  <Paragraphs>244</Paragraphs>
  <Slides>15</Slides>
  <Notes>14</Notes>
  <HiddenSlides>4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TeXploR Prototype Mechatronics</vt:lpstr>
      <vt:lpstr>PowerPoint Presentation</vt:lpstr>
      <vt:lpstr>PowerPoint Presentation</vt:lpstr>
      <vt:lpstr>Geometric Static Modeling Framework</vt:lpstr>
      <vt:lpstr>Quasi-Static Simulations</vt:lpstr>
      <vt:lpstr>Experimental Validation</vt:lpstr>
      <vt:lpstr>Simulated vs. Experimental Results</vt:lpstr>
      <vt:lpstr>Quasi-Static Simulations</vt:lpstr>
      <vt:lpstr>PowerPoint Presentation</vt:lpstr>
      <vt:lpstr>Takeaways and Research Impact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Vishesh Vikas</dc:creator>
  <cp:lastModifiedBy>Lauren Ervin</cp:lastModifiedBy>
  <cp:revision>136</cp:revision>
  <dcterms:created xsi:type="dcterms:W3CDTF">2023-01-31T22:42:07Z</dcterms:created>
  <dcterms:modified xsi:type="dcterms:W3CDTF">2025-05-20T19:19:29Z</dcterms:modified>
</cp:coreProperties>
</file>